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365" r:id="rId2"/>
    <p:sldId id="512" r:id="rId3"/>
    <p:sldId id="577" r:id="rId4"/>
    <p:sldId id="530" r:id="rId5"/>
    <p:sldId id="576" r:id="rId6"/>
    <p:sldId id="510" r:id="rId7"/>
    <p:sldId id="514" r:id="rId8"/>
    <p:sldId id="513" r:id="rId9"/>
    <p:sldId id="521" r:id="rId10"/>
    <p:sldId id="439" r:id="rId11"/>
    <p:sldId id="482" r:id="rId12"/>
    <p:sldId id="467" r:id="rId13"/>
    <p:sldId id="518" r:id="rId14"/>
    <p:sldId id="578" r:id="rId15"/>
    <p:sldId id="579" r:id="rId16"/>
    <p:sldId id="474" r:id="rId17"/>
    <p:sldId id="580" r:id="rId18"/>
    <p:sldId id="451" r:id="rId19"/>
    <p:sldId id="516" r:id="rId20"/>
    <p:sldId id="517" r:id="rId21"/>
    <p:sldId id="515" r:id="rId22"/>
    <p:sldId id="433" r:id="rId23"/>
    <p:sldId id="432"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32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73"/>
    <p:restoredTop sz="89437"/>
  </p:normalViewPr>
  <p:slideViewPr>
    <p:cSldViewPr snapToGrid="0" snapToObjects="1">
      <p:cViewPr varScale="1">
        <p:scale>
          <a:sx n="79" d="100"/>
          <a:sy n="79" d="100"/>
        </p:scale>
        <p:origin x="97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1AB73-F9F7-B742-B6F8-D7C0403672CF}" type="datetimeFigureOut">
              <a:rPr kumimoji="1" lang="zh-CN" altLang="en-US" smtClean="0"/>
              <a:t>2022/9/15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B74CE-9FFD-1746-99A3-B06B2D271635}" type="slidenum">
              <a:rPr kumimoji="1" lang="zh-CN" altLang="en-US" smtClean="0"/>
              <a:t>‹#›</a:t>
            </a:fld>
            <a:endParaRPr kumimoji="1" lang="zh-CN" altLang="en-US"/>
          </a:p>
        </p:txBody>
      </p:sp>
    </p:spTree>
    <p:extLst>
      <p:ext uri="{BB962C8B-B14F-4D97-AF65-F5344CB8AC3E}">
        <p14:creationId xmlns:p14="http://schemas.microsoft.com/office/powerpoint/2010/main" val="58902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Rot="1" noChangeAspect="1" noTextEdit="1"/>
          </p:cNvSpPr>
          <p:nvPr>
            <p:ph type="sldImg"/>
          </p:nvPr>
        </p:nvSpPr>
        <p:spPr bwMode="auto">
          <a:noFill/>
          <a:ln>
            <a:solidFill>
              <a:srgbClr val="000000"/>
            </a:solidFill>
            <a:miter lim="800000"/>
            <a:headEnd/>
            <a:tailEnd/>
          </a:ln>
        </p:spPr>
      </p:sp>
      <p:sp>
        <p:nvSpPr>
          <p:cNvPr id="1536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dirty="0"/>
              <a:t>本次课主要参考 </a:t>
            </a:r>
            <a:r>
              <a:rPr lang="en-US" altLang="zh-CN" dirty="0"/>
              <a:t>The</a:t>
            </a:r>
            <a:r>
              <a:rPr lang="zh-CN" altLang="en-US" dirty="0"/>
              <a:t> </a:t>
            </a:r>
            <a:r>
              <a:rPr lang="en-US" altLang="zh-CN" dirty="0"/>
              <a:t>block</a:t>
            </a:r>
            <a:r>
              <a:rPr lang="zh-CN" altLang="en-US" dirty="0"/>
              <a:t> </a:t>
            </a:r>
            <a:r>
              <a:rPr lang="en-US" altLang="zh-CN" dirty="0"/>
              <a:t>cipher</a:t>
            </a:r>
            <a:r>
              <a:rPr lang="zh-CN" altLang="en-US" dirty="0"/>
              <a:t> </a:t>
            </a:r>
            <a:r>
              <a:rPr lang="en-US" altLang="zh-CN" dirty="0"/>
              <a:t>Companion</a:t>
            </a:r>
          </a:p>
        </p:txBody>
      </p:sp>
    </p:spTree>
    <p:extLst>
      <p:ext uri="{BB962C8B-B14F-4D97-AF65-F5344CB8AC3E}">
        <p14:creationId xmlns:p14="http://schemas.microsoft.com/office/powerpoint/2010/main" val="3214898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正确对，可能解出错误密钥！！</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13</a:t>
            </a:fld>
            <a:endParaRPr kumimoji="1" lang="zh-CN" altLang="en-US"/>
          </a:p>
        </p:txBody>
      </p:sp>
    </p:spTree>
    <p:extLst>
      <p:ext uri="{BB962C8B-B14F-4D97-AF65-F5344CB8AC3E}">
        <p14:creationId xmlns:p14="http://schemas.microsoft.com/office/powerpoint/2010/main" val="3130494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r>
                      <a:rPr kumimoji="1" lang="en-US" altLang="zh-CN" sz="1200" i="1" smtClean="0">
                        <a:latin typeface="Cambria Math" panose="02040503050406030204" pitchFamily="18" charset="0"/>
                      </a:rPr>
                      <m:t>𝑁</m:t>
                    </m:r>
                    <m:r>
                      <a:rPr kumimoji="1" lang="en-US" altLang="zh-CN" sz="1200" i="1">
                        <a:latin typeface="Cambria Math" panose="02040503050406030204" pitchFamily="18" charset="0"/>
                        <a:ea typeface="Cambria Math" panose="02040503050406030204" pitchFamily="18" charset="0"/>
                      </a:rPr>
                      <m:t>(</m:t>
                    </m:r>
                    <m:r>
                      <a:rPr kumimoji="1" lang="en-US" altLang="zh-CN" sz="1200" b="0" i="1" smtClean="0">
                        <a:latin typeface="Cambria Math" panose="02040503050406030204" pitchFamily="18" charset="0"/>
                        <a:ea typeface="Cambria Math" panose="02040503050406030204" pitchFamily="18" charset="0"/>
                      </a:rPr>
                      <m:t>𝑝𝑁</m:t>
                    </m:r>
                    <m:r>
                      <a:rPr kumimoji="1" lang="en-US" altLang="zh-CN" sz="1200" i="1">
                        <a:latin typeface="Cambria Math" panose="02040503050406030204" pitchFamily="18" charset="0"/>
                        <a:ea typeface="Cambria Math" panose="02040503050406030204" pitchFamily="18" charset="0"/>
                      </a:rPr>
                      <m:t>,</m:t>
                    </m:r>
                    <m:r>
                      <a:rPr kumimoji="1" lang="en-US" altLang="zh-CN" sz="1200" i="1">
                        <a:latin typeface="Cambria Math" panose="02040503050406030204" pitchFamily="18" charset="0"/>
                        <a:ea typeface="Cambria Math" panose="02040503050406030204" pitchFamily="18" charset="0"/>
                      </a:rPr>
                      <m:t>𝑝𝑁</m:t>
                    </m:r>
                    <m:r>
                      <a:rPr kumimoji="1" lang="en-US" altLang="zh-CN" sz="1200">
                        <a:latin typeface="Cambria Math" panose="02040503050406030204" pitchFamily="18" charset="0"/>
                        <a:ea typeface="Cambria Math" panose="02040503050406030204" pitchFamily="18" charset="0"/>
                      </a:rPr>
                      <m:t>)</m:t>
                    </m:r>
                    <m:r>
                      <a:rPr kumimoji="1" lang="zh-CN" altLang="en-US" sz="1200" i="1">
                        <a:latin typeface="Cambria Math" panose="02040503050406030204" pitchFamily="18" charset="0"/>
                        <a:ea typeface="Cambria Math" panose="02040503050406030204" pitchFamily="18" charset="0"/>
                      </a:rPr>
                      <m:t>当</m:t>
                    </m:r>
                    <m:r>
                      <m:rPr>
                        <m:sty m:val="p"/>
                      </m:rPr>
                      <a:rPr kumimoji="1" lang="en-US" altLang="zh-CN" sz="1200" i="1">
                        <a:latin typeface="Cambria Math" panose="02040503050406030204" pitchFamily="18" charset="0"/>
                        <a:ea typeface="Cambria Math" panose="02040503050406030204" pitchFamily="18" charset="0"/>
                      </a:rPr>
                      <m:t>p</m:t>
                    </m:r>
                    <m:r>
                      <a:rPr kumimoji="1" lang="zh-CN" altLang="en-US" sz="1200" i="1">
                        <a:latin typeface="Cambria Math" panose="02040503050406030204" pitchFamily="18" charset="0"/>
                        <a:ea typeface="Cambria Math" panose="02040503050406030204" pitchFamily="18" charset="0"/>
                      </a:rPr>
                      <m:t>比较</m:t>
                    </m:r>
                  </m:oMath>
                </a14:m>
                <a:r>
                  <a:rPr kumimoji="1" lang="zh-CN" altLang="en-US" dirty="0"/>
                  <a:t>小时，</a:t>
                </a:r>
                <a:r>
                  <a:rPr kumimoji="1" lang="en-US" altLang="zh-CN" dirty="0"/>
                  <a:t>1-p</a:t>
                </a:r>
                <a:r>
                  <a:rPr kumimoji="1" lang="zh-CN" altLang="en-US" dirty="0"/>
                  <a:t>近似于</a:t>
                </a:r>
                <a:r>
                  <a:rPr kumimoji="1" lang="en-US" altLang="zh-CN" dirty="0"/>
                  <a:t>1</a:t>
                </a:r>
                <a:r>
                  <a:rPr kumimoji="1" lang="zh-CN" altLang="en-US" dirty="0"/>
                  <a:t>，</a:t>
                </a:r>
                <a:r>
                  <a:rPr kumimoji="1" lang="en-US" altLang="zh-CN" dirty="0"/>
                  <a:t>W</a:t>
                </a:r>
                <a:r>
                  <a:rPr kumimoji="1" lang="zh-CN" altLang="en-US" dirty="0"/>
                  <a:t>由大到小排列，下标大的放在前面</a:t>
                </a:r>
                <a:endParaRPr kumimoji="1" lang="en-US" altLang="zh-CN" dirty="0"/>
              </a:p>
              <a:p>
                <a:r>
                  <a:rPr kumimoji="1" lang="en-US" altLang="zh-CN" dirty="0"/>
                  <a:t>2021</a:t>
                </a:r>
                <a:r>
                  <a:rPr kumimoji="1" lang="zh-CN" altLang="en-US" dirty="0"/>
                  <a:t>年讲过，效果不佳，以后还是只讲信</a:t>
                </a:r>
                <a:r>
                  <a:rPr kumimoji="1" lang="zh-CN" altLang="en-US"/>
                  <a:t>噪比吧</a:t>
                </a:r>
                <a:endParaRPr kumimoji="1" lang="zh-CN" altLang="en-US" dirty="0"/>
              </a:p>
            </p:txBody>
          </p:sp>
        </mc:Choice>
        <mc:Fallback xmlns="">
          <p:sp>
            <p:nvSpPr>
              <p:cNvPr id="3" name="备注占位符 2"/>
              <p:cNvSpPr>
                <a:spLocks noGrp="1"/>
              </p:cNvSpPr>
              <p:nvPr>
                <p:ph type="body" idx="1"/>
              </p:nvPr>
            </p:nvSpPr>
            <p:spPr/>
            <p:txBody>
              <a:bodyPr/>
              <a:lstStyle/>
              <a:p>
                <a:pPr/>
                <a:r>
                  <a:rPr kumimoji="1" lang="en-US" altLang="zh-CN" sz="1200" i="0">
                    <a:latin typeface="Cambria Math" panose="02040503050406030204" pitchFamily="18" charset="0"/>
                  </a:rPr>
                  <a:t>𝑁</a:t>
                </a:r>
                <a:r>
                  <a:rPr kumimoji="1" lang="en-US" altLang="zh-CN" sz="1200" i="0">
                    <a:latin typeface="Cambria Math" panose="02040503050406030204" pitchFamily="18" charset="0"/>
                    <a:ea typeface="Cambria Math" panose="02040503050406030204" pitchFamily="18" charset="0"/>
                  </a:rPr>
                  <a:t>(</a:t>
                </a:r>
                <a:r>
                  <a:rPr kumimoji="1" lang="en-US" altLang="zh-CN" sz="1200" b="0" i="0">
                    <a:latin typeface="Cambria Math" panose="02040503050406030204" pitchFamily="18" charset="0"/>
                    <a:ea typeface="Cambria Math" panose="02040503050406030204" pitchFamily="18" charset="0"/>
                  </a:rPr>
                  <a:t>𝑝𝑁</a:t>
                </a:r>
                <a:r>
                  <a:rPr kumimoji="1" lang="en-US" altLang="zh-CN" sz="1200" i="0">
                    <a:latin typeface="Cambria Math" panose="02040503050406030204" pitchFamily="18" charset="0"/>
                    <a:ea typeface="Cambria Math" panose="02040503050406030204" pitchFamily="18" charset="0"/>
                  </a:rPr>
                  <a:t>,𝑝𝑁)</a:t>
                </a:r>
                <a:r>
                  <a:rPr kumimoji="1" lang="zh-CN" altLang="en-US" sz="1200" i="0">
                    <a:latin typeface="Cambria Math" panose="02040503050406030204" pitchFamily="18" charset="0"/>
                    <a:ea typeface="Cambria Math" panose="02040503050406030204" pitchFamily="18" charset="0"/>
                  </a:rPr>
                  <a:t>当</a:t>
                </a:r>
                <a:r>
                  <a:rPr kumimoji="1" lang="en-US" altLang="zh-CN" sz="1200" i="0">
                    <a:latin typeface="Cambria Math" panose="02040503050406030204" pitchFamily="18" charset="0"/>
                    <a:ea typeface="Cambria Math" panose="02040503050406030204" pitchFamily="18" charset="0"/>
                  </a:rPr>
                  <a:t>p</a:t>
                </a:r>
                <a:r>
                  <a:rPr kumimoji="1" lang="zh-CN" altLang="en-US" sz="1200" i="0">
                    <a:latin typeface="Cambria Math" panose="02040503050406030204" pitchFamily="18" charset="0"/>
                    <a:ea typeface="Cambria Math" panose="02040503050406030204" pitchFamily="18" charset="0"/>
                  </a:rPr>
                  <a:t>比较</a:t>
                </a:r>
                <a:r>
                  <a:rPr kumimoji="1" lang="zh-CN" altLang="en-US" dirty="0"/>
                  <a:t>小时，</a:t>
                </a:r>
                <a:r>
                  <a:rPr kumimoji="1" lang="en-US" altLang="zh-CN" dirty="0"/>
                  <a:t>1-p</a:t>
                </a:r>
                <a:r>
                  <a:rPr kumimoji="1" lang="zh-CN" altLang="en-US" dirty="0"/>
                  <a:t>近似于</a:t>
                </a:r>
                <a:r>
                  <a:rPr kumimoji="1" lang="en-US" altLang="zh-CN" dirty="0"/>
                  <a:t>1</a:t>
                </a:r>
                <a:endParaRPr kumimoji="1" lang="zh-CN" altLang="en-US" dirty="0"/>
              </a:p>
            </p:txBody>
          </p:sp>
        </mc:Fallback>
      </mc:AlternateContent>
      <p:sp>
        <p:nvSpPr>
          <p:cNvPr id="4" name="灯片编号占位符 3"/>
          <p:cNvSpPr>
            <a:spLocks noGrp="1"/>
          </p:cNvSpPr>
          <p:nvPr>
            <p:ph type="sldNum" sz="quarter" idx="5"/>
          </p:nvPr>
        </p:nvSpPr>
        <p:spPr/>
        <p:txBody>
          <a:bodyPr/>
          <a:lstStyle/>
          <a:p>
            <a:fld id="{C11B74CE-9FFD-1746-99A3-B06B2D271635}" type="slidenum">
              <a:rPr kumimoji="1" lang="zh-CN" altLang="en-US" smtClean="0"/>
              <a:t>15</a:t>
            </a:fld>
            <a:endParaRPr kumimoji="1" lang="zh-CN" altLang="en-US"/>
          </a:p>
        </p:txBody>
      </p:sp>
    </p:spTree>
    <p:extLst>
      <p:ext uri="{BB962C8B-B14F-4D97-AF65-F5344CB8AC3E}">
        <p14:creationId xmlns:p14="http://schemas.microsoft.com/office/powerpoint/2010/main" val="1185783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恢复</a:t>
            </a:r>
            <a:r>
              <a:rPr kumimoji="1" lang="en-US" altLang="zh-CN" dirty="0"/>
              <a:t>48</a:t>
            </a:r>
            <a:r>
              <a:rPr kumimoji="1" lang="zh-CN" altLang="en-US" dirty="0"/>
              <a:t>比特密钥信息</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17</a:t>
            </a:fld>
            <a:endParaRPr kumimoji="1" lang="zh-CN" altLang="en-US"/>
          </a:p>
        </p:txBody>
      </p:sp>
    </p:spTree>
    <p:extLst>
      <p:ext uri="{BB962C8B-B14F-4D97-AF65-F5344CB8AC3E}">
        <p14:creationId xmlns:p14="http://schemas.microsoft.com/office/powerpoint/2010/main" val="303503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18</a:t>
            </a:fld>
            <a:endParaRPr kumimoji="1" lang="zh-CN" altLang="en-US"/>
          </a:p>
        </p:txBody>
      </p:sp>
    </p:spTree>
    <p:extLst>
      <p:ext uri="{BB962C8B-B14F-4D97-AF65-F5344CB8AC3E}">
        <p14:creationId xmlns:p14="http://schemas.microsoft.com/office/powerpoint/2010/main" val="2063038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alpha=4</a:t>
            </a:r>
            <a:r>
              <a:rPr kumimoji="1" lang="zh-CN" altLang="en-US" dirty="0"/>
              <a:t>：</a:t>
            </a:r>
            <a:r>
              <a:rPr kumimoji="1" lang="zh-CN" altLang="en-US"/>
              <a:t>结合</a:t>
            </a:r>
            <a:r>
              <a:rPr kumimoji="1" lang="zh-CN" altLang="en-US" dirty="0"/>
              <a:t>后面利用</a:t>
            </a:r>
            <a:r>
              <a:rPr kumimoji="1" lang="en-US" altLang="zh-CN" dirty="0"/>
              <a:t>INs</a:t>
            </a:r>
            <a:r>
              <a:rPr kumimoji="1" lang="zh-CN" altLang="en-US" dirty="0"/>
              <a:t>求解那个方法的话</a:t>
            </a:r>
          </a:p>
          <a:p>
            <a:r>
              <a:rPr kumimoji="1" lang="zh-CN" altLang="en-US" dirty="0"/>
              <a:t>这里相当于是把</a:t>
            </a:r>
            <a:r>
              <a:rPr kumimoji="1" lang="en-US" altLang="zh-CN" dirty="0"/>
              <a:t>S</a:t>
            </a:r>
            <a:r>
              <a:rPr kumimoji="1" lang="zh-CN" altLang="en-US" dirty="0"/>
              <a:t>盒的逆运算看作一个新的</a:t>
            </a:r>
            <a:r>
              <a:rPr kumimoji="1" lang="en-US" altLang="zh-CN" dirty="0"/>
              <a:t>S</a:t>
            </a:r>
            <a:r>
              <a:rPr kumimoji="1" lang="zh-CN" altLang="en-US" dirty="0"/>
              <a:t>盒，相应的输入差分就是密文差分，有</a:t>
            </a:r>
            <a:r>
              <a:rPr kumimoji="1" lang="en-US" altLang="zh-CN" dirty="0"/>
              <a:t>4</a:t>
            </a:r>
            <a:r>
              <a:rPr kumimoji="1" lang="zh-CN" altLang="en-US" dirty="0"/>
              <a:t>种情况，相应的输出差分为</a:t>
            </a:r>
            <a:r>
              <a:rPr kumimoji="1" lang="en-US" altLang="zh-CN" dirty="0"/>
              <a:t>2</a:t>
            </a:r>
            <a:r>
              <a:rPr kumimoji="1" lang="zh-CN" altLang="en-US" dirty="0"/>
              <a:t>。假设每种输入差分都有</a:t>
            </a:r>
            <a:r>
              <a:rPr kumimoji="1" lang="en-US" altLang="zh-CN" dirty="0"/>
              <a:t>a</a:t>
            </a:r>
            <a:r>
              <a:rPr kumimoji="1" lang="zh-CN" altLang="en-US" dirty="0"/>
              <a:t>个对满足，则根据</a:t>
            </a:r>
            <a:r>
              <a:rPr kumimoji="1" lang="en-US" altLang="zh-CN" dirty="0"/>
              <a:t>S</a:t>
            </a:r>
            <a:r>
              <a:rPr kumimoji="1" lang="zh-CN" altLang="en-US" dirty="0"/>
              <a:t>盒差分分布表，每个方程分别有</a:t>
            </a:r>
            <a:r>
              <a:rPr kumimoji="1" lang="en-US" altLang="zh-CN" dirty="0"/>
              <a:t>6</a:t>
            </a:r>
            <a:r>
              <a:rPr kumimoji="1" lang="zh-CN" altLang="en-US" dirty="0"/>
              <a:t>，</a:t>
            </a:r>
            <a:r>
              <a:rPr kumimoji="1" lang="en-US" altLang="zh-CN" dirty="0"/>
              <a:t>6</a:t>
            </a:r>
            <a:r>
              <a:rPr kumimoji="1" lang="zh-CN" altLang="en-US" dirty="0"/>
              <a:t>，</a:t>
            </a:r>
            <a:r>
              <a:rPr kumimoji="1" lang="en-US" altLang="zh-CN" dirty="0"/>
              <a:t>2</a:t>
            </a:r>
            <a:r>
              <a:rPr kumimoji="1" lang="zh-CN" altLang="en-US" dirty="0"/>
              <a:t>，</a:t>
            </a:r>
            <a:r>
              <a:rPr kumimoji="1" lang="en-US" altLang="zh-CN" dirty="0"/>
              <a:t>2</a:t>
            </a:r>
            <a:r>
              <a:rPr kumimoji="1" lang="zh-CN" altLang="en-US" dirty="0"/>
              <a:t>个解，总共就是</a:t>
            </a:r>
            <a:r>
              <a:rPr kumimoji="1" lang="en-US" altLang="zh-CN" dirty="0"/>
              <a:t>6a,6a,2a,2a</a:t>
            </a:r>
            <a:r>
              <a:rPr kumimoji="1" lang="zh-CN" altLang="en-US" dirty="0"/>
              <a:t>个解，则，平均一个方程就相当于有（</a:t>
            </a:r>
            <a:r>
              <a:rPr kumimoji="1" lang="en-US" altLang="zh-CN" dirty="0"/>
              <a:t>6a+6a+2a+2a</a:t>
            </a:r>
            <a:r>
              <a:rPr kumimoji="1" lang="zh-CN" altLang="en-US" dirty="0"/>
              <a:t>）</a:t>
            </a:r>
            <a:r>
              <a:rPr kumimoji="1" lang="en-US" altLang="zh-CN" dirty="0"/>
              <a:t>/4a = 4</a:t>
            </a:r>
            <a:r>
              <a:rPr kumimoji="1" lang="zh-CN" altLang="en-US" dirty="0"/>
              <a:t>个解</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19</a:t>
            </a:fld>
            <a:endParaRPr kumimoji="1" lang="zh-CN" altLang="en-US"/>
          </a:p>
        </p:txBody>
      </p:sp>
    </p:spTree>
    <p:extLst>
      <p:ext uri="{BB962C8B-B14F-4D97-AF65-F5344CB8AC3E}">
        <p14:creationId xmlns:p14="http://schemas.microsoft.com/office/powerpoint/2010/main" val="3744090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提问，如何选取，如何和差分建立联系，头部保证了，尾部呢？</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2</a:t>
            </a:fld>
            <a:endParaRPr kumimoji="1" lang="zh-CN" altLang="en-US"/>
          </a:p>
        </p:txBody>
      </p:sp>
    </p:spTree>
    <p:extLst>
      <p:ext uri="{BB962C8B-B14F-4D97-AF65-F5344CB8AC3E}">
        <p14:creationId xmlns:p14="http://schemas.microsoft.com/office/powerpoint/2010/main" val="1658629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3</a:t>
            </a:fld>
            <a:endParaRPr kumimoji="1" lang="zh-CN" altLang="en-US"/>
          </a:p>
        </p:txBody>
      </p:sp>
    </p:spTree>
    <p:extLst>
      <p:ext uri="{BB962C8B-B14F-4D97-AF65-F5344CB8AC3E}">
        <p14:creationId xmlns:p14="http://schemas.microsoft.com/office/powerpoint/2010/main" val="39537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物尽其用，锱铢必较</a:t>
            </a:r>
            <a:endParaRPr kumimoji="1" lang="zh-CN" altLang="en-US" dirty="0"/>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5</a:t>
            </a:fld>
            <a:endParaRPr kumimoji="1" lang="zh-CN" altLang="en-US"/>
          </a:p>
        </p:txBody>
      </p:sp>
    </p:spTree>
    <p:extLst>
      <p:ext uri="{BB962C8B-B14F-4D97-AF65-F5344CB8AC3E}">
        <p14:creationId xmlns:p14="http://schemas.microsoft.com/office/powerpoint/2010/main" val="1397329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观察尾部差分经过一轮加密后的结果，去噪真的会改变信噪比么</a:t>
            </a:r>
            <a:r>
              <a:rPr kumimoji="1" lang="zh-CN" altLang="en-US"/>
              <a:t>？因为此处过滤</a:t>
            </a:r>
            <a:r>
              <a:rPr kumimoji="1" lang="zh-CN" altLang="en-US" dirty="0"/>
              <a:t>掉的错误对解不</a:t>
            </a:r>
            <a:r>
              <a:rPr kumimoji="1" lang="zh-CN" altLang="en-US"/>
              <a:t>出任何密钥。</a:t>
            </a:r>
            <a:endParaRPr kumimoji="1" lang="en-US" altLang="zh-CN" dirty="0"/>
          </a:p>
          <a:p>
            <a:r>
              <a:rPr kumimoji="1" lang="zh-CN" altLang="en-US" dirty="0"/>
              <a:t>逆否命题</a:t>
            </a:r>
            <a:endParaRPr kumimoji="1" lang="en-US" altLang="zh-CN" dirty="0"/>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6</a:t>
            </a:fld>
            <a:endParaRPr kumimoji="1" lang="zh-CN" altLang="en-US"/>
          </a:p>
        </p:txBody>
      </p:sp>
    </p:spTree>
    <p:extLst>
      <p:ext uri="{BB962C8B-B14F-4D97-AF65-F5344CB8AC3E}">
        <p14:creationId xmlns:p14="http://schemas.microsoft.com/office/powerpoint/2010/main" val="412754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这里的这个例子说明，去噪阶段过滤的比例，直接按照随机概率来算是不准确的，这里面至少有正确对会保留下来，然后再加上随机满足的对，还是要结合测试来看</a:t>
            </a:r>
            <a:endParaRPr kumimoji="1" lang="en-US" altLang="zh-CN" dirty="0"/>
          </a:p>
          <a:p>
            <a:endParaRPr kumimoji="1" lang="en-US" altLang="zh-CN" dirty="0"/>
          </a:p>
          <a:p>
            <a:r>
              <a:rPr kumimoji="1" lang="zh-CN" altLang="en-US" dirty="0"/>
              <a:t>（任一正确密钥的表现也应该近似这个结果）</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7</a:t>
            </a:fld>
            <a:endParaRPr kumimoji="1" lang="zh-CN" altLang="en-US"/>
          </a:p>
        </p:txBody>
      </p:sp>
    </p:spTree>
    <p:extLst>
      <p:ext uri="{BB962C8B-B14F-4D97-AF65-F5344CB8AC3E}">
        <p14:creationId xmlns:p14="http://schemas.microsoft.com/office/powerpoint/2010/main" val="400040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对于正确的密钥，也一定有不遵循选择的高概率差分的明文对，这些明文对对攻击会造成干扰，尽量事先剔除掉</a:t>
            </a:r>
          </a:p>
        </p:txBody>
      </p:sp>
      <p:sp>
        <p:nvSpPr>
          <p:cNvPr id="4" name="灯片编号占位符 3"/>
          <p:cNvSpPr>
            <a:spLocks noGrp="1"/>
          </p:cNvSpPr>
          <p:nvPr>
            <p:ph type="sldNum" sz="quarter" idx="5"/>
          </p:nvPr>
        </p:nvSpPr>
        <p:spPr/>
        <p:txBody>
          <a:bodyPr/>
          <a:lstStyle/>
          <a:p>
            <a:fld id="{C11B74CE-9FFD-1746-99A3-B06B2D271635}" type="slidenum">
              <a:rPr kumimoji="1" lang="zh-CN" altLang="en-US" smtClean="0"/>
              <a:t>8</a:t>
            </a:fld>
            <a:endParaRPr kumimoji="1" lang="zh-CN" altLang="en-US"/>
          </a:p>
        </p:txBody>
      </p:sp>
    </p:spTree>
    <p:extLst>
      <p:ext uri="{BB962C8B-B14F-4D97-AF65-F5344CB8AC3E}">
        <p14:creationId xmlns:p14="http://schemas.microsoft.com/office/powerpoint/2010/main" val="161429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
          <p:cNvSpPr>
            <a:spLocks noGrp="1" noRot="1" noChangeAspect="1" noTextEdit="1"/>
          </p:cNvSpPr>
          <p:nvPr>
            <p:ph type="sldImg"/>
          </p:nvPr>
        </p:nvSpPr>
        <p:spPr bwMode="auto">
          <a:noFill/>
          <a:ln>
            <a:solidFill>
              <a:srgbClr val="000000"/>
            </a:solidFill>
            <a:miter lim="800000"/>
            <a:headEnd/>
            <a:tailEnd/>
          </a:ln>
        </p:spPr>
      </p:sp>
      <p:sp>
        <p:nvSpPr>
          <p:cNvPr id="21709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477893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
          <p:cNvSpPr>
            <a:spLocks noGrp="1" noRot="1" noChangeAspect="1" noTextEdit="1"/>
          </p:cNvSpPr>
          <p:nvPr>
            <p:ph type="sldImg"/>
          </p:nvPr>
        </p:nvSpPr>
        <p:spPr bwMode="auto">
          <a:noFill/>
          <a:ln>
            <a:solidFill>
              <a:srgbClr val="000000"/>
            </a:solidFill>
            <a:miter lim="800000"/>
            <a:headEnd/>
            <a:tailEnd/>
          </a:ln>
        </p:spPr>
      </p:sp>
      <p:sp>
        <p:nvSpPr>
          <p:cNvPr id="21709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198537283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14400" y="1346948"/>
            <a:ext cx="103632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914400" y="4282764"/>
            <a:ext cx="103632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914400" y="1484779"/>
            <a:ext cx="103632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9"/>
          <p:cNvGrpSpPr>
            <a:grpSpLocks noChangeAspect="1"/>
          </p:cNvGrpSpPr>
          <p:nvPr/>
        </p:nvGrpSpPr>
        <p:grpSpPr>
          <a:xfrm>
            <a:off x="9646373" y="4107023"/>
            <a:ext cx="12192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1012444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fld id="{5F82AF1B-A51B-104D-A0EB-A8D46DCC8399}" type="datetime1">
              <a:rPr lang="zh-CN" altLang="en-US" smtClean="0">
                <a:solidFill>
                  <a:srgbClr val="464653"/>
                </a:solidFill>
              </a:rPr>
              <a:t>2022/9/15</a:t>
            </a:fld>
            <a:endParaRPr lang="zh-CN" altLang="en-US">
              <a:solidFill>
                <a:srgbClr val="464653"/>
              </a:solidFill>
            </a:endParaRPr>
          </a:p>
        </p:txBody>
      </p:sp>
      <p:sp>
        <p:nvSpPr>
          <p:cNvPr id="5" name="Footer Placeholder 4"/>
          <p:cNvSpPr>
            <a:spLocks noGrp="1"/>
          </p:cNvSpPr>
          <p:nvPr>
            <p:ph type="ftr" sz="quarter" idx="11"/>
          </p:nvPr>
        </p:nvSpPr>
        <p:spPr>
          <a:xfrm>
            <a:off x="1083740" y="6272786"/>
            <a:ext cx="6327648" cy="365125"/>
          </a:xfrm>
        </p:spPr>
        <p:txBody>
          <a:bodyPr/>
          <a:lstStyle/>
          <a:p>
            <a:pPr>
              <a:defRPr/>
            </a:pPr>
            <a:endParaRPr lang="zh-CN" altLang="en-US">
              <a:solidFill>
                <a:srgbClr val="464653"/>
              </a:solidFill>
            </a:endParaRPr>
          </a:p>
        </p:txBody>
      </p:sp>
      <p:sp>
        <p:nvSpPr>
          <p:cNvPr id="6" name="Slide Number Placeholder 5"/>
          <p:cNvSpPr>
            <a:spLocks noGrp="1"/>
          </p:cNvSpPr>
          <p:nvPr>
            <p:ph type="sldNum" sz="quarter" idx="12"/>
          </p:nvPr>
        </p:nvSpPr>
        <p:spPr>
          <a:xfrm>
            <a:off x="9659041" y="4227195"/>
            <a:ext cx="1193868" cy="640080"/>
          </a:xfrm>
        </p:spPr>
        <p:txBody>
          <a:bodyPr/>
          <a:lstStyle>
            <a:lvl1pPr>
              <a:defRPr sz="2800" b="1"/>
            </a:lvl1pPr>
          </a:lstStyle>
          <a:p>
            <a:pPr>
              <a:defRPr/>
            </a:pPr>
            <a:fld id="{9F35284C-0033-4805-ABC8-D1BD204EC992}" type="slidenum">
              <a:rPr lang="zh-CN" altLang="en-US" smtClean="0">
                <a:solidFill>
                  <a:srgbClr val="464653"/>
                </a:solidFill>
              </a:rPr>
              <a:pPr>
                <a:defRPr/>
              </a:pPr>
              <a:t>‹#›</a:t>
            </a:fld>
            <a:endParaRPr lang="zh-CN" altLang="en-US">
              <a:solidFill>
                <a:srgbClr val="464653"/>
              </a:solidFill>
            </a:endParaRPr>
          </a:p>
        </p:txBody>
      </p:sp>
    </p:spTree>
    <p:extLst>
      <p:ext uri="{BB962C8B-B14F-4D97-AF65-F5344CB8AC3E}">
        <p14:creationId xmlns:p14="http://schemas.microsoft.com/office/powerpoint/2010/main" val="2660282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lnSpc>
                <a:spcPct val="100000"/>
              </a:lnSpc>
              <a:defRPr sz="2800"/>
            </a:lvl1pPr>
            <a:lvl2pPr>
              <a:lnSpc>
                <a:spcPct val="100000"/>
              </a:lnSpc>
              <a:defRPr/>
            </a:lvl2pPr>
          </a:lstStyle>
          <a:p>
            <a:pPr lvl="0"/>
            <a:r>
              <a:rPr lang="zh-CN" altLang="en-US" dirty="0"/>
              <a:t>编辑母版文本样式</a:t>
            </a:r>
            <a:endParaRPr lang="en-US" altLang="zh-CN" dirty="0"/>
          </a:p>
          <a:p>
            <a:pPr lvl="1"/>
            <a:r>
              <a:rPr lang="zh-CN" altLang="en-US" dirty="0"/>
              <a:t>
第二级
第三级
第四级
第五级</a:t>
            </a:r>
            <a:endParaRPr lang="en-US" altLang="zh-CN" dirty="0"/>
          </a:p>
        </p:txBody>
      </p:sp>
      <p:sp>
        <p:nvSpPr>
          <p:cNvPr id="7" name="Date Placeholder 6"/>
          <p:cNvSpPr>
            <a:spLocks noGrp="1"/>
          </p:cNvSpPr>
          <p:nvPr>
            <p:ph type="dt" sz="half" idx="10"/>
          </p:nvPr>
        </p:nvSpPr>
        <p:spPr/>
        <p:txBody>
          <a:bodyPr/>
          <a:lstStyle/>
          <a:p>
            <a:pPr>
              <a:defRPr/>
            </a:pPr>
            <a:endParaRPr lang="zh-CN" altLang="en-US" dirty="0">
              <a:solidFill>
                <a:srgbClr val="464653"/>
              </a:solidFill>
            </a:endParaRPr>
          </a:p>
        </p:txBody>
      </p:sp>
      <p:sp>
        <p:nvSpPr>
          <p:cNvPr id="8" name="Footer Placeholder 7"/>
          <p:cNvSpPr>
            <a:spLocks noGrp="1"/>
          </p:cNvSpPr>
          <p:nvPr>
            <p:ph type="ftr" sz="quarter" idx="11"/>
          </p:nvPr>
        </p:nvSpPr>
        <p:spPr/>
        <p:txBody>
          <a:bodyPr/>
          <a:lstStyle/>
          <a:p>
            <a:pPr>
              <a:defRPr/>
            </a:pPr>
            <a:endParaRPr lang="zh-CN" altLang="en-US">
              <a:solidFill>
                <a:srgbClr val="464653"/>
              </a:solidFill>
            </a:endParaRPr>
          </a:p>
        </p:txBody>
      </p:sp>
      <p:sp>
        <p:nvSpPr>
          <p:cNvPr id="9" name="Slide Number Placeholder 8"/>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a:t>
            </a:fld>
            <a:endParaRPr lang="zh-CN" altLang="en-US" dirty="0">
              <a:solidFill>
                <a:srgbClr val="464653"/>
              </a:solidFill>
            </a:endParaRPr>
          </a:p>
        </p:txBody>
      </p:sp>
    </p:spTree>
    <p:extLst>
      <p:ext uri="{BB962C8B-B14F-4D97-AF65-F5344CB8AC3E}">
        <p14:creationId xmlns:p14="http://schemas.microsoft.com/office/powerpoint/2010/main" val="2284837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lum bright="62000" contrast="-70000"/>
            <a:extLst>
              <a:ext uri="{28A0092B-C50C-407E-A947-70E740481C1C}">
                <a14:useLocalDpi xmlns:a14="http://schemas.microsoft.com/office/drawing/2010/main" val="0"/>
              </a:ext>
            </a:extLst>
          </a:blip>
          <a:srcRect/>
          <a:stretch>
            <a:fillRect/>
          </a:stretch>
        </p:blipFill>
        <p:spPr bwMode="auto">
          <a:xfrm>
            <a:off x="9347201" y="6019800"/>
            <a:ext cx="128481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25"/>
          <p:cNvGrpSpPr>
            <a:grpSpLocks/>
          </p:cNvGrpSpPr>
          <p:nvPr userDrawn="1"/>
        </p:nvGrpSpPr>
        <p:grpSpPr bwMode="auto">
          <a:xfrm>
            <a:off x="2235200" y="6324601"/>
            <a:ext cx="6807200" cy="45719"/>
            <a:chOff x="0" y="2057400"/>
            <a:chExt cx="8534400" cy="1143000"/>
          </a:xfrm>
          <a:solidFill>
            <a:srgbClr val="C00000">
              <a:alpha val="41000"/>
            </a:srgbClr>
          </a:solidFill>
        </p:grpSpPr>
        <p:sp>
          <p:nvSpPr>
            <p:cNvPr id="6" name="矩形 5"/>
            <p:cNvSpPr/>
            <p:nvPr/>
          </p:nvSpPr>
          <p:spPr>
            <a:xfrm>
              <a:off x="303307" y="2057400"/>
              <a:ext cx="8231093"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sp>
          <p:nvSpPr>
            <p:cNvPr id="7" name="矩形 6"/>
            <p:cNvSpPr/>
            <p:nvPr/>
          </p:nvSpPr>
          <p:spPr>
            <a:xfrm>
              <a:off x="0" y="2057400"/>
              <a:ext cx="380005"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grpSp>
      <p:grpSp>
        <p:nvGrpSpPr>
          <p:cNvPr id="8" name="组合 25"/>
          <p:cNvGrpSpPr>
            <a:grpSpLocks/>
          </p:cNvGrpSpPr>
          <p:nvPr userDrawn="1"/>
        </p:nvGrpSpPr>
        <p:grpSpPr bwMode="auto">
          <a:xfrm>
            <a:off x="10769600" y="6324601"/>
            <a:ext cx="1422400" cy="45719"/>
            <a:chOff x="0" y="2057400"/>
            <a:chExt cx="8534400" cy="1143000"/>
          </a:xfrm>
          <a:solidFill>
            <a:srgbClr val="C00000">
              <a:alpha val="41000"/>
            </a:srgbClr>
          </a:solidFill>
        </p:grpSpPr>
        <p:sp>
          <p:nvSpPr>
            <p:cNvPr id="9" name="矩形 8"/>
            <p:cNvSpPr/>
            <p:nvPr/>
          </p:nvSpPr>
          <p:spPr>
            <a:xfrm>
              <a:off x="303307" y="2057400"/>
              <a:ext cx="8231093"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sp>
          <p:nvSpPr>
            <p:cNvPr id="10" name="矩形 9"/>
            <p:cNvSpPr/>
            <p:nvPr/>
          </p:nvSpPr>
          <p:spPr>
            <a:xfrm>
              <a:off x="0" y="2057400"/>
              <a:ext cx="380005"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grpSp>
      <p:grpSp>
        <p:nvGrpSpPr>
          <p:cNvPr id="11" name="组合 22"/>
          <p:cNvGrpSpPr>
            <a:grpSpLocks/>
          </p:cNvGrpSpPr>
          <p:nvPr userDrawn="1"/>
        </p:nvGrpSpPr>
        <p:grpSpPr bwMode="auto">
          <a:xfrm>
            <a:off x="609600" y="1066800"/>
            <a:ext cx="8229600" cy="46038"/>
            <a:chOff x="1828800" y="1371600"/>
            <a:chExt cx="6172200" cy="45719"/>
          </a:xfrm>
        </p:grpSpPr>
        <p:grpSp>
          <p:nvGrpSpPr>
            <p:cNvPr id="12" name="组合 25"/>
            <p:cNvGrpSpPr>
              <a:grpSpLocks/>
            </p:cNvGrpSpPr>
            <p:nvPr userDrawn="1"/>
          </p:nvGrpSpPr>
          <p:grpSpPr bwMode="auto">
            <a:xfrm>
              <a:off x="1828800" y="1371600"/>
              <a:ext cx="5105400" cy="45719"/>
              <a:chOff x="0" y="2057400"/>
              <a:chExt cx="8534400" cy="1143000"/>
            </a:xfrm>
            <a:solidFill>
              <a:srgbClr val="C00000">
                <a:alpha val="41000"/>
              </a:srgbClr>
            </a:solidFill>
          </p:grpSpPr>
          <p:sp>
            <p:nvSpPr>
              <p:cNvPr id="16" name="矩形 15"/>
              <p:cNvSpPr/>
              <p:nvPr/>
            </p:nvSpPr>
            <p:spPr>
              <a:xfrm>
                <a:off x="303307" y="2057400"/>
                <a:ext cx="8231093"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sp>
            <p:nvSpPr>
              <p:cNvPr id="17" name="矩形 16"/>
              <p:cNvSpPr/>
              <p:nvPr/>
            </p:nvSpPr>
            <p:spPr>
              <a:xfrm>
                <a:off x="0" y="2057400"/>
                <a:ext cx="380005"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grpSp>
        <p:grpSp>
          <p:nvGrpSpPr>
            <p:cNvPr id="13" name="组合 25"/>
            <p:cNvGrpSpPr>
              <a:grpSpLocks/>
            </p:cNvGrpSpPr>
            <p:nvPr userDrawn="1"/>
          </p:nvGrpSpPr>
          <p:grpSpPr bwMode="auto">
            <a:xfrm>
              <a:off x="6934200" y="1371600"/>
              <a:ext cx="1066800" cy="45719"/>
              <a:chOff x="0" y="2057400"/>
              <a:chExt cx="8534400" cy="1143000"/>
            </a:xfrm>
            <a:solidFill>
              <a:srgbClr val="C00000">
                <a:alpha val="41000"/>
              </a:srgbClr>
            </a:solidFill>
          </p:grpSpPr>
          <p:sp>
            <p:nvSpPr>
              <p:cNvPr id="14" name="矩形 13"/>
              <p:cNvSpPr/>
              <p:nvPr/>
            </p:nvSpPr>
            <p:spPr>
              <a:xfrm>
                <a:off x="303307" y="2057400"/>
                <a:ext cx="8231093"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sp>
            <p:nvSpPr>
              <p:cNvPr id="15" name="矩形 14"/>
              <p:cNvSpPr/>
              <p:nvPr/>
            </p:nvSpPr>
            <p:spPr>
              <a:xfrm>
                <a:off x="0" y="2057400"/>
                <a:ext cx="380005" cy="1143000"/>
              </a:xfrm>
              <a:prstGeom prst="rect">
                <a:avLst/>
              </a:prstGeom>
              <a:grpFill/>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defPPr>
                  <a:defRPr lang="zh-CN"/>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defRPr/>
                </a:pPr>
                <a:endParaRPr lang="zh-CN" altLang="en-US" sz="1800"/>
              </a:p>
            </p:txBody>
          </p:sp>
        </p:grpSp>
      </p:grpSp>
      <p:sp>
        <p:nvSpPr>
          <p:cNvPr id="22" name="内容占位符 7"/>
          <p:cNvSpPr>
            <a:spLocks noGrp="1"/>
          </p:cNvSpPr>
          <p:nvPr>
            <p:ph sz="quarter" idx="13"/>
          </p:nvPr>
        </p:nvSpPr>
        <p:spPr>
          <a:xfrm>
            <a:off x="609600" y="1371600"/>
            <a:ext cx="10972800" cy="4556760"/>
          </a:xfrm>
        </p:spPr>
        <p:txBody>
          <a:bodyPr/>
          <a:lstStyle>
            <a:lvl1pPr>
              <a:buClr>
                <a:srgbClr val="C00000"/>
              </a:buClr>
              <a:buSzPct val="80000"/>
              <a:buFont typeface="Wingdings" pitchFamily="2" charset="2"/>
              <a:buChar char="n"/>
              <a:defRPr sz="2800" baseline="0">
                <a:latin typeface="Times New Roman" pitchFamily="18" charset="0"/>
                <a:ea typeface="宋体" pitchFamily="2" charset="-122"/>
              </a:defRPr>
            </a:lvl1pPr>
            <a:lvl2pPr>
              <a:buClr>
                <a:srgbClr val="C00000"/>
              </a:buClr>
              <a:buSzPct val="80000"/>
              <a:buFont typeface="Wingdings" pitchFamily="2" charset="2"/>
              <a:buChar char="Ø"/>
              <a:defRPr sz="2600" baseline="0">
                <a:solidFill>
                  <a:schemeClr val="tx1"/>
                </a:solidFill>
                <a:latin typeface="Times New Roman" pitchFamily="18" charset="0"/>
                <a:ea typeface="宋体" pitchFamily="2" charset="-122"/>
              </a:defRPr>
            </a:lvl2pPr>
            <a:lvl3pPr>
              <a:buClr>
                <a:srgbClr val="C00000"/>
              </a:buClr>
              <a:buSzPct val="70000"/>
              <a:buFont typeface="Wingdings" pitchFamily="2" charset="2"/>
              <a:buChar char="l"/>
              <a:defRPr sz="2400" baseline="0">
                <a:solidFill>
                  <a:schemeClr val="tx1"/>
                </a:solidFill>
                <a:latin typeface="Times New Roman" pitchFamily="18" charset="0"/>
                <a:ea typeface="宋体" pitchFamily="2" charset="-122"/>
              </a:defRPr>
            </a:lvl3pPr>
            <a:lvl4pPr>
              <a:buClr>
                <a:srgbClr val="C00000"/>
              </a:buClr>
              <a:buSzPct val="65000"/>
              <a:buFont typeface="Wingdings" pitchFamily="2" charset="2"/>
              <a:buChar char="u"/>
              <a:defRPr sz="2200" baseline="0">
                <a:solidFill>
                  <a:schemeClr val="tx1"/>
                </a:solidFill>
                <a:latin typeface="Times New Roman" pitchFamily="18" charset="0"/>
                <a:ea typeface="宋体" pitchFamily="2" charset="-122"/>
              </a:defRPr>
            </a:lvl4pPr>
            <a:lvl5pPr>
              <a:buClr>
                <a:srgbClr val="C00000"/>
              </a:buClr>
              <a:buSzPct val="80000"/>
              <a:buFont typeface="Arial" pitchFamily="34" charset="0"/>
              <a:buChar char="•"/>
              <a:defRPr sz="2000" baseline="0">
                <a:solidFill>
                  <a:schemeClr val="tx1"/>
                </a:solidFill>
                <a:latin typeface="Times New Roman" pitchFamily="18" charset="0"/>
                <a:ea typeface="宋体"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3" name="标题 1"/>
          <p:cNvSpPr>
            <a:spLocks noGrp="1"/>
          </p:cNvSpPr>
          <p:nvPr>
            <p:ph type="title"/>
          </p:nvPr>
        </p:nvSpPr>
        <p:spPr>
          <a:xfrm>
            <a:off x="609600" y="381000"/>
            <a:ext cx="10972800" cy="609600"/>
          </a:xfrm>
          <a:prstGeom prst="rect">
            <a:avLst/>
          </a:prstGeom>
        </p:spPr>
        <p:txBody>
          <a:bodyPr>
            <a:noAutofit/>
          </a:bodyPr>
          <a:lstStyle>
            <a:lvl1pPr algn="l">
              <a:defRPr sz="3200" baseline="0">
                <a:solidFill>
                  <a:schemeClr val="tx1"/>
                </a:solidFill>
                <a:latin typeface="Times New Roman" pitchFamily="18" charset="0"/>
                <a:ea typeface="宋体" pitchFamily="2" charset="-122"/>
              </a:defRPr>
            </a:lvl1pPr>
          </a:lstStyle>
          <a:p>
            <a:r>
              <a:rPr lang="zh-CN" altLang="en-US" dirty="0"/>
              <a:t>单击此处编辑母版标题样式</a:t>
            </a:r>
            <a:endParaRPr lang="en-US" dirty="0"/>
          </a:p>
        </p:txBody>
      </p:sp>
      <p:sp>
        <p:nvSpPr>
          <p:cNvPr id="18" name="日期占位符 13"/>
          <p:cNvSpPr>
            <a:spLocks noGrp="1"/>
          </p:cNvSpPr>
          <p:nvPr>
            <p:ph type="dt" sz="half" idx="14"/>
          </p:nvPr>
        </p:nvSpPr>
        <p:spPr/>
        <p:txBody>
          <a:bodyPr/>
          <a:lstStyle>
            <a:lvl1pPr>
              <a:defRPr/>
            </a:lvl1pPr>
          </a:lstStyle>
          <a:p>
            <a:pPr>
              <a:defRPr/>
            </a:pPr>
            <a:endParaRPr lang="en-US" altLang="zh-CN"/>
          </a:p>
        </p:txBody>
      </p:sp>
      <p:sp>
        <p:nvSpPr>
          <p:cNvPr id="19" name="页脚占位符 2"/>
          <p:cNvSpPr>
            <a:spLocks noGrp="1"/>
          </p:cNvSpPr>
          <p:nvPr>
            <p:ph type="ftr" sz="quarter" idx="15"/>
          </p:nvPr>
        </p:nvSpPr>
        <p:spPr/>
        <p:txBody>
          <a:bodyPr/>
          <a:lstStyle>
            <a:lvl1pPr>
              <a:defRPr/>
            </a:lvl1pPr>
          </a:lstStyle>
          <a:p>
            <a:pPr>
              <a:defRPr/>
            </a:pPr>
            <a:endParaRPr lang="en-US" altLang="zh-CN"/>
          </a:p>
        </p:txBody>
      </p:sp>
      <p:sp>
        <p:nvSpPr>
          <p:cNvPr id="20" name="灯片编号占位符 22"/>
          <p:cNvSpPr>
            <a:spLocks noGrp="1"/>
          </p:cNvSpPr>
          <p:nvPr>
            <p:ph type="sldNum" sz="quarter" idx="16"/>
          </p:nvPr>
        </p:nvSpPr>
        <p:spPr/>
        <p:txBody>
          <a:bodyPr/>
          <a:lstStyle>
            <a:lvl1pPr>
              <a:defRPr/>
            </a:lvl1pPr>
          </a:lstStyle>
          <a:p>
            <a:pPr>
              <a:defRPr/>
            </a:pPr>
            <a:fld id="{53B674B7-57E9-4233-A9D4-F357DC1CE15A}" type="slidenum">
              <a:rPr lang="en-US" altLang="zh-CN"/>
              <a:pPr>
                <a:defRPr/>
              </a:pPr>
              <a:t>‹#›</a:t>
            </a:fld>
            <a:endParaRPr lang="en-US" altLang="zh-CN"/>
          </a:p>
        </p:txBody>
      </p:sp>
    </p:spTree>
    <p:extLst>
      <p:ext uri="{BB962C8B-B14F-4D97-AF65-F5344CB8AC3E}">
        <p14:creationId xmlns:p14="http://schemas.microsoft.com/office/powerpoint/2010/main" val="1067028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cSld name="节标题">
    <p:bg>
      <p:bgRef idx="1001">
        <a:schemeClr val="bg2"/>
      </p:bgRef>
    </p:bg>
    <p:spTree>
      <p:nvGrpSpPr>
        <p:cNvPr id="1" name=""/>
        <p:cNvGrpSpPr/>
        <p:nvPr/>
      </p:nvGrpSpPr>
      <p:grpSpPr>
        <a:xfrm>
          <a:off x="0" y="0"/>
          <a:ext cx="0" cy="0"/>
          <a:chOff x="0" y="0"/>
          <a:chExt cx="0" cy="0"/>
        </a:xfrm>
      </p:grpSpPr>
      <p:sp>
        <p:nvSpPr>
          <p:cNvPr id="4" name="矩形 6"/>
          <p:cNvSpPr/>
          <p:nvPr/>
        </p:nvSpPr>
        <p:spPr>
          <a:xfrm>
            <a:off x="1219200" y="2819401"/>
            <a:ext cx="97536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矩形 7"/>
          <p:cNvSpPr/>
          <p:nvPr/>
        </p:nvSpPr>
        <p:spPr>
          <a:xfrm>
            <a:off x="1219200" y="2819401"/>
            <a:ext cx="3048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2" name="标题 1"/>
          <p:cNvSpPr>
            <a:spLocks noGrp="1"/>
          </p:cNvSpPr>
          <p:nvPr>
            <p:ph type="title"/>
          </p:nvPr>
        </p:nvSpPr>
        <p:spPr>
          <a:xfrm>
            <a:off x="1625600" y="2971800"/>
            <a:ext cx="9144000" cy="1066800"/>
          </a:xfrm>
        </p:spPr>
        <p:txBody>
          <a:bodyPr anchor="t"/>
          <a:lstStyle>
            <a:lvl1pPr algn="r">
              <a:buNone/>
              <a:defRPr sz="3200" b="0" cap="none" baseline="0"/>
            </a:lvl1pPr>
          </a:lstStyle>
          <a:p>
            <a:r>
              <a:rPr lang="zh-CN" altLang="en-US"/>
              <a:t>单击此处编辑母版标题样式</a:t>
            </a:r>
            <a:endParaRPr lang="en-US"/>
          </a:p>
        </p:txBody>
      </p:sp>
      <p:sp>
        <p:nvSpPr>
          <p:cNvPr id="3" name="文本占位符 2"/>
          <p:cNvSpPr>
            <a:spLocks noGrp="1"/>
          </p:cNvSpPr>
          <p:nvPr>
            <p:ph type="body" idx="1"/>
          </p:nvPr>
        </p:nvSpPr>
        <p:spPr>
          <a:xfrm>
            <a:off x="1727200" y="4267200"/>
            <a:ext cx="90424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6" name="日期占位符 3"/>
          <p:cNvSpPr>
            <a:spLocks noGrp="1"/>
          </p:cNvSpPr>
          <p:nvPr>
            <p:ph type="dt" sz="half" idx="10"/>
          </p:nvPr>
        </p:nvSpPr>
        <p:spPr>
          <a:xfrm>
            <a:off x="8534400" y="6354763"/>
            <a:ext cx="3048000" cy="366712"/>
          </a:xfrm>
        </p:spPr>
        <p:txBody>
          <a:bodyPr/>
          <a:lstStyle>
            <a:lvl1pPr>
              <a:defRPr/>
            </a:lvl1pPr>
          </a:lstStyle>
          <a:p>
            <a:pPr>
              <a:defRPr/>
            </a:pPr>
            <a:fld id="{4FCA6CF7-6C70-4CE0-B5BC-63471397F3D0}" type="datetimeFigureOut">
              <a:rPr lang="zh-CN" altLang="en-US"/>
              <a:pPr>
                <a:defRPr/>
              </a:pPr>
              <a:t>2022/9/15</a:t>
            </a:fld>
            <a:endParaRPr lang="zh-CN" altLang="en-US"/>
          </a:p>
        </p:txBody>
      </p:sp>
      <p:sp>
        <p:nvSpPr>
          <p:cNvPr id="7" name="页脚占位符 4"/>
          <p:cNvSpPr>
            <a:spLocks noGrp="1"/>
          </p:cNvSpPr>
          <p:nvPr>
            <p:ph type="ftr" sz="quarter" idx="11"/>
          </p:nvPr>
        </p:nvSpPr>
        <p:spPr>
          <a:xfrm>
            <a:off x="3865033" y="6354763"/>
            <a:ext cx="4633384" cy="366712"/>
          </a:xfrm>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a:xfrm>
            <a:off x="1426634" y="6354763"/>
            <a:ext cx="2027767" cy="366712"/>
          </a:xfrm>
        </p:spPr>
        <p:txBody>
          <a:bodyPr/>
          <a:lstStyle>
            <a:lvl1pPr>
              <a:defRPr/>
            </a:lvl1pPr>
          </a:lstStyle>
          <a:p>
            <a:pPr>
              <a:defRPr/>
            </a:pPr>
            <a:fld id="{C67A73EB-7BB8-411F-9E76-80E589F739E9}" type="slidenum">
              <a:rPr lang="zh-CN" altLang="en-US"/>
              <a:pPr>
                <a:defRPr/>
              </a:pPr>
              <a:t>‹#›</a:t>
            </a:fld>
            <a:endParaRPr lang="zh-CN" altLang="en-US"/>
          </a:p>
        </p:txBody>
      </p:sp>
    </p:spTree>
    <p:extLst>
      <p:ext uri="{BB962C8B-B14F-4D97-AF65-F5344CB8AC3E}">
        <p14:creationId xmlns:p14="http://schemas.microsoft.com/office/powerpoint/2010/main" val="241810003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11363552" y="6255258"/>
            <a:ext cx="524256"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914400" y="188640"/>
            <a:ext cx="10363200" cy="92814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914400" y="1196752"/>
            <a:ext cx="10363200" cy="4975448"/>
          </a:xfrm>
          <a:prstGeom prst="rect">
            <a:avLst/>
          </a:prstGeom>
        </p:spPr>
        <p:txBody>
          <a:bodyPr vert="horz" lIns="91440" tIns="45720" rIns="91440" bIns="45720" rtlCol="0">
            <a:normAutofit/>
          </a:bodyPr>
          <a:lstStyle/>
          <a:p>
            <a:pPr lvl="0"/>
            <a:r>
              <a:rPr lang="zh-CN" altLang="en-US" dirty="0"/>
              <a:t>编辑母版文本样式</a:t>
            </a:r>
            <a:endParaRPr lang="en-US" altLang="zh-CN" dirty="0"/>
          </a:p>
          <a:p>
            <a:pPr lvl="1"/>
            <a:r>
              <a:rPr lang="zh-CN" altLang="en-US" dirty="0"/>
              <a:t>
第二级
第三级
第四级
第五级</a:t>
            </a:r>
            <a:endParaRPr lang="en-US" dirty="0"/>
          </a:p>
        </p:txBody>
      </p:sp>
      <p:sp>
        <p:nvSpPr>
          <p:cNvPr id="4" name="Date Placeholder 3"/>
          <p:cNvSpPr>
            <a:spLocks noGrp="1"/>
          </p:cNvSpPr>
          <p:nvPr>
            <p:ph type="dt" sz="half" idx="2"/>
          </p:nvPr>
        </p:nvSpPr>
        <p:spPr>
          <a:xfrm>
            <a:off x="7989824" y="6272786"/>
            <a:ext cx="3273552"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pPr>
              <a:defRPr/>
            </a:pPr>
            <a:fld id="{918A3509-1928-F744-B1B5-A165A90BD704}" type="datetime1">
              <a:rPr lang="zh-CN" altLang="en-US" smtClean="0">
                <a:solidFill>
                  <a:srgbClr val="464653"/>
                </a:solidFill>
              </a:rPr>
              <a:t>2022/9/15</a:t>
            </a:fld>
            <a:endParaRPr lang="zh-CN" altLang="en-US">
              <a:solidFill>
                <a:srgbClr val="464653"/>
              </a:solidFill>
            </a:endParaRPr>
          </a:p>
        </p:txBody>
      </p:sp>
      <p:sp>
        <p:nvSpPr>
          <p:cNvPr id="5" name="Footer Placeholder 4"/>
          <p:cNvSpPr>
            <a:spLocks noGrp="1"/>
          </p:cNvSpPr>
          <p:nvPr>
            <p:ph type="ftr" sz="quarter" idx="3"/>
          </p:nvPr>
        </p:nvSpPr>
        <p:spPr>
          <a:xfrm>
            <a:off x="914400" y="6272786"/>
            <a:ext cx="6327648"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pPr>
              <a:defRPr/>
            </a:pPr>
            <a:endParaRPr lang="zh-CN" altLang="en-US">
              <a:solidFill>
                <a:srgbClr val="464653"/>
              </a:solidFill>
            </a:endParaRPr>
          </a:p>
        </p:txBody>
      </p:sp>
      <p:sp>
        <p:nvSpPr>
          <p:cNvPr id="6" name="Slide Number Placeholder 5"/>
          <p:cNvSpPr>
            <a:spLocks noGrp="1"/>
          </p:cNvSpPr>
          <p:nvPr>
            <p:ph type="sldNum" sz="quarter" idx="4"/>
          </p:nvPr>
        </p:nvSpPr>
        <p:spPr>
          <a:xfrm>
            <a:off x="11311128" y="6272786"/>
            <a:ext cx="64008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pPr>
              <a:defRPr/>
            </a:pPr>
            <a:fld id="{A2D7C201-2381-4FA3-8AD6-5D978C4EEA62}" type="slidenum">
              <a:rPr lang="zh-CN" altLang="en-US" smtClean="0">
                <a:solidFill>
                  <a:srgbClr val="464653"/>
                </a:solidFill>
              </a:rPr>
              <a:pPr>
                <a:defRPr/>
              </a:pPr>
              <a:t>‹#›</a:t>
            </a:fld>
            <a:endParaRPr lang="zh-CN" altLang="en-US">
              <a:solidFill>
                <a:srgbClr val="464653"/>
              </a:solidFill>
            </a:endParaRPr>
          </a:p>
        </p:txBody>
      </p:sp>
    </p:spTree>
    <p:extLst>
      <p:ext uri="{BB962C8B-B14F-4D97-AF65-F5344CB8AC3E}">
        <p14:creationId xmlns:p14="http://schemas.microsoft.com/office/powerpoint/2010/main" val="3417307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3600" b="0" kern="1200" cap="all" baseline="0">
          <a:blipFill>
            <a:blip r:embed="rId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100000"/>
        </a:lnSpc>
        <a:spcBef>
          <a:spcPts val="1200"/>
        </a:spcBef>
        <a:buClr>
          <a:schemeClr val="accent1">
            <a:lumMod val="75000"/>
          </a:schemeClr>
        </a:buClr>
        <a:buSzPct val="85000"/>
        <a:buFont typeface="Wingdings" pitchFamily="2" charset="2"/>
        <a:buChar char="§"/>
        <a:defRPr sz="2800" kern="1200">
          <a:solidFill>
            <a:schemeClr val="tx1"/>
          </a:solidFill>
          <a:latin typeface="+mn-lt"/>
          <a:ea typeface="+mn-ea"/>
          <a:cs typeface="+mn-cs"/>
        </a:defRPr>
      </a:lvl1pPr>
      <a:lvl2pPr marL="457200" indent="-182880" algn="l" defTabSz="914400" rtl="0" eaLnBrk="1" latinLnBrk="0" hangingPunct="1">
        <a:lnSpc>
          <a:spcPct val="10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t4/g6yzx9lj1fd_j2p2hkql497m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8.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image" Target="../media/image750.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9.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15.wmf"/><Relationship Id="rId10" Type="http://schemas.openxmlformats.org/officeDocument/2006/relationships/image" Target="../media/image27.png"/><Relationship Id="rId4" Type="http://schemas.openxmlformats.org/officeDocument/2006/relationships/oleObject" Target="../embeddings/oleObject3.bin"/><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2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png"/><Relationship Id="rId7" Type="http://schemas.openxmlformats.org/officeDocument/2006/relationships/image" Target="../media/image67.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0.png"/><Relationship Id="rId7" Type="http://schemas.openxmlformats.org/officeDocument/2006/relationships/image" Target="../media/image30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png"/><Relationship Id="rId7" Type="http://schemas.openxmlformats.org/officeDocument/2006/relationships/image" Target="../media/image6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defRPr/>
            </a:pPr>
            <a:r>
              <a:rPr lang="zh-CN" altLang="en-US" sz="5400" dirty="0"/>
              <a:t>密码分析学</a:t>
            </a:r>
            <a:r>
              <a:rPr lang="en-US" altLang="zh-CN" sz="5400" dirty="0"/>
              <a:t/>
            </a:r>
            <a:br>
              <a:rPr lang="en-US" altLang="zh-CN" sz="5400" dirty="0"/>
            </a:br>
            <a:r>
              <a:rPr lang="en-US" altLang="zh-CN" sz="5400" dirty="0"/>
              <a:t/>
            </a:r>
            <a:br>
              <a:rPr lang="en-US" altLang="zh-CN" sz="5400" dirty="0"/>
            </a:br>
            <a:r>
              <a:rPr kumimoji="1" lang="zh-CN" altLang="en-US" sz="4400" dirty="0"/>
              <a:t>差分分析</a:t>
            </a:r>
            <a:endParaRPr lang="zh-CN" altLang="en-US" sz="4400" dirty="0"/>
          </a:p>
        </p:txBody>
      </p:sp>
      <p:pic>
        <p:nvPicPr>
          <p:cNvPr id="4" name="图片 3">
            <a:extLst>
              <a:ext uri="{FF2B5EF4-FFF2-40B4-BE49-F238E27FC236}">
                <a16:creationId xmlns:a16="http://schemas.microsoft.com/office/drawing/2014/main" xmlns="" id="{850021CB-61AB-CC40-93E6-22E1BB37D18D}"/>
              </a:ext>
            </a:extLst>
          </p:cNvPr>
          <p:cNvPicPr>
            <a:picLocks noChangeAspect="1"/>
          </p:cNvPicPr>
          <p:nvPr/>
        </p:nvPicPr>
        <p:blipFill>
          <a:blip r:link="rId3"/>
          <a:stretch>
            <a:fillRect/>
          </a:stretch>
        </p:blipFill>
        <p:spPr>
          <a:xfrm>
            <a:off x="2794000" y="1270000"/>
            <a:ext cx="63500" cy="76200"/>
          </a:xfrm>
          <a:prstGeom prst="rect">
            <a:avLst/>
          </a:prstGeom>
        </p:spPr>
      </p:pic>
      <p:pic>
        <p:nvPicPr>
          <p:cNvPr id="5" name="图片 4">
            <a:extLst>
              <a:ext uri="{FF2B5EF4-FFF2-40B4-BE49-F238E27FC236}">
                <a16:creationId xmlns:a16="http://schemas.microsoft.com/office/drawing/2014/main" xmlns="" id="{21ED5195-04D3-D648-BFE6-F1AD8D41E028}"/>
              </a:ext>
            </a:extLst>
          </p:cNvPr>
          <p:cNvPicPr>
            <a:picLocks noChangeAspect="1"/>
          </p:cNvPicPr>
          <p:nvPr/>
        </p:nvPicPr>
        <p:blipFill>
          <a:blip r:link="rId3"/>
          <a:stretch>
            <a:fillRect/>
          </a:stretch>
        </p:blipFill>
        <p:spPr>
          <a:xfrm>
            <a:off x="2794000" y="1270000"/>
            <a:ext cx="63500" cy="76200"/>
          </a:xfrm>
          <a:prstGeom prst="rect">
            <a:avLst/>
          </a:prstGeom>
        </p:spPr>
      </p:pic>
      <p:pic>
        <p:nvPicPr>
          <p:cNvPr id="6" name="图片 5">
            <a:extLst>
              <a:ext uri="{FF2B5EF4-FFF2-40B4-BE49-F238E27FC236}">
                <a16:creationId xmlns:a16="http://schemas.microsoft.com/office/drawing/2014/main" xmlns="" id="{87D5E916-C3AA-414C-A272-4089A77B6DB8}"/>
              </a:ext>
            </a:extLst>
          </p:cNvPr>
          <p:cNvPicPr>
            <a:picLocks noChangeAspect="1"/>
          </p:cNvPicPr>
          <p:nvPr/>
        </p:nvPicPr>
        <p:blipFill>
          <a:blip r:link="rId3"/>
          <a:stretch>
            <a:fillRect/>
          </a:stretch>
        </p:blipFill>
        <p:spPr>
          <a:xfrm>
            <a:off x="2794000" y="1270000"/>
            <a:ext cx="63500" cy="76200"/>
          </a:xfrm>
          <a:prstGeom prst="rect">
            <a:avLst/>
          </a:prstGeom>
        </p:spPr>
      </p:pic>
      <p:pic>
        <p:nvPicPr>
          <p:cNvPr id="7" name="图片 6">
            <a:extLst>
              <a:ext uri="{FF2B5EF4-FFF2-40B4-BE49-F238E27FC236}">
                <a16:creationId xmlns:a16="http://schemas.microsoft.com/office/drawing/2014/main" xmlns="" id="{3A960338-D57B-774C-839B-99C9AACDBB8E}"/>
              </a:ext>
            </a:extLst>
          </p:cNvPr>
          <p:cNvPicPr>
            <a:picLocks noChangeAspect="1"/>
          </p:cNvPicPr>
          <p:nvPr/>
        </p:nvPicPr>
        <p:blipFill>
          <a:blip r:link="rId3"/>
          <a:stretch>
            <a:fillRect/>
          </a:stretch>
        </p:blipFill>
        <p:spPr>
          <a:xfrm>
            <a:off x="2794000" y="1270000"/>
            <a:ext cx="63500" cy="76200"/>
          </a:xfrm>
          <a:prstGeom prst="rect">
            <a:avLst/>
          </a:prstGeom>
        </p:spPr>
      </p:pic>
      <p:pic>
        <p:nvPicPr>
          <p:cNvPr id="8" name="图片 7">
            <a:extLst>
              <a:ext uri="{FF2B5EF4-FFF2-40B4-BE49-F238E27FC236}">
                <a16:creationId xmlns:a16="http://schemas.microsoft.com/office/drawing/2014/main" xmlns="" id="{7B93743F-8AE7-B64F-AC6C-B7E2EF65406F}"/>
              </a:ext>
            </a:extLst>
          </p:cNvPr>
          <p:cNvPicPr>
            <a:picLocks noChangeAspect="1"/>
          </p:cNvPicPr>
          <p:nvPr/>
        </p:nvPicPr>
        <p:blipFill>
          <a:blip r:link="rId3"/>
          <a:stretch>
            <a:fillRect/>
          </a:stretch>
        </p:blipFill>
        <p:spPr>
          <a:xfrm>
            <a:off x="2794000" y="1270000"/>
            <a:ext cx="63500" cy="76200"/>
          </a:xfrm>
          <a:prstGeom prst="rect">
            <a:avLst/>
          </a:prstGeom>
        </p:spPr>
      </p:pic>
      <p:pic>
        <p:nvPicPr>
          <p:cNvPr id="9" name="图片 8">
            <a:extLst>
              <a:ext uri="{FF2B5EF4-FFF2-40B4-BE49-F238E27FC236}">
                <a16:creationId xmlns:a16="http://schemas.microsoft.com/office/drawing/2014/main" xmlns="" id="{C46C5A80-59E3-7747-B0CE-B2A1F09CDBB9}"/>
              </a:ext>
            </a:extLst>
          </p:cNvPr>
          <p:cNvPicPr>
            <a:picLocks noChangeAspect="1"/>
          </p:cNvPicPr>
          <p:nvPr/>
        </p:nvPicPr>
        <p:blipFill>
          <a:blip r:link="rId3"/>
          <a:stretch>
            <a:fillRect/>
          </a:stretch>
        </p:blipFill>
        <p:spPr>
          <a:xfrm>
            <a:off x="2794000" y="1270000"/>
            <a:ext cx="63500" cy="76200"/>
          </a:xfrm>
          <a:prstGeom prst="rect">
            <a:avLst/>
          </a:prstGeom>
        </p:spPr>
      </p:pic>
      <p:pic>
        <p:nvPicPr>
          <p:cNvPr id="10" name="图片 9">
            <a:extLst>
              <a:ext uri="{FF2B5EF4-FFF2-40B4-BE49-F238E27FC236}">
                <a16:creationId xmlns:a16="http://schemas.microsoft.com/office/drawing/2014/main" xmlns="" id="{974C09C7-A500-C24A-AF57-0F52B590CA50}"/>
              </a:ext>
            </a:extLst>
          </p:cNvPr>
          <p:cNvPicPr>
            <a:picLocks noChangeAspect="1"/>
          </p:cNvPicPr>
          <p:nvPr/>
        </p:nvPicPr>
        <p:blipFill>
          <a:blip r:link="rId3"/>
          <a:stretch>
            <a:fillRect/>
          </a:stretch>
        </p:blipFill>
        <p:spPr>
          <a:xfrm>
            <a:off x="2794000" y="1270000"/>
            <a:ext cx="63500" cy="76200"/>
          </a:xfrm>
          <a:prstGeom prst="rect">
            <a:avLst/>
          </a:prstGeom>
        </p:spPr>
      </p:pic>
      <p:pic>
        <p:nvPicPr>
          <p:cNvPr id="11" name="图片 10">
            <a:extLst>
              <a:ext uri="{FF2B5EF4-FFF2-40B4-BE49-F238E27FC236}">
                <a16:creationId xmlns:a16="http://schemas.microsoft.com/office/drawing/2014/main" xmlns="" id="{66986A0E-F68C-EB49-A7D5-8EB84684D22D}"/>
              </a:ext>
            </a:extLst>
          </p:cNvPr>
          <p:cNvPicPr>
            <a:picLocks noChangeAspect="1"/>
          </p:cNvPicPr>
          <p:nvPr/>
        </p:nvPicPr>
        <p:blipFill>
          <a:blip r:link="rId3"/>
          <a:stretch>
            <a:fillRect/>
          </a:stretch>
        </p:blipFill>
        <p:spPr>
          <a:xfrm>
            <a:off x="1270000" y="1270000"/>
            <a:ext cx="63500" cy="76200"/>
          </a:xfrm>
          <a:prstGeom prst="rect">
            <a:avLst/>
          </a:prstGeom>
        </p:spPr>
      </p:pic>
      <p:pic>
        <p:nvPicPr>
          <p:cNvPr id="13" name="图片 12">
            <a:extLst>
              <a:ext uri="{FF2B5EF4-FFF2-40B4-BE49-F238E27FC236}">
                <a16:creationId xmlns:a16="http://schemas.microsoft.com/office/drawing/2014/main" xmlns="" id="{0914368F-3EC5-E140-BBB0-9FA32673D438}"/>
              </a:ext>
            </a:extLst>
          </p:cNvPr>
          <p:cNvPicPr>
            <a:picLocks noChangeAspect="1"/>
          </p:cNvPicPr>
          <p:nvPr/>
        </p:nvPicPr>
        <p:blipFill>
          <a:blip r:link="rId3"/>
          <a:stretch>
            <a:fillRect/>
          </a:stretch>
        </p:blipFill>
        <p:spPr>
          <a:xfrm>
            <a:off x="1270000" y="1270000"/>
            <a:ext cx="63500" cy="76200"/>
          </a:xfrm>
          <a:prstGeom prst="rect">
            <a:avLst/>
          </a:prstGeom>
        </p:spPr>
      </p:pic>
      <p:pic>
        <p:nvPicPr>
          <p:cNvPr id="14" name="图片 13">
            <a:extLst>
              <a:ext uri="{FF2B5EF4-FFF2-40B4-BE49-F238E27FC236}">
                <a16:creationId xmlns:a16="http://schemas.microsoft.com/office/drawing/2014/main" xmlns="" id="{ECABDE31-9B4E-D646-B23F-42F2DEAD7901}"/>
              </a:ext>
            </a:extLst>
          </p:cNvPr>
          <p:cNvPicPr>
            <a:picLocks noChangeAspect="1"/>
          </p:cNvPicPr>
          <p:nvPr/>
        </p:nvPicPr>
        <p:blipFill>
          <a:blip r:link="rId3"/>
          <a:stretch>
            <a:fillRect/>
          </a:stretch>
        </p:blipFill>
        <p:spPr>
          <a:xfrm>
            <a:off x="1270000" y="1270000"/>
            <a:ext cx="63500" cy="76200"/>
          </a:xfrm>
          <a:prstGeom prst="rect">
            <a:avLst/>
          </a:prstGeom>
        </p:spPr>
      </p:pic>
      <p:pic>
        <p:nvPicPr>
          <p:cNvPr id="15" name="图片 14">
            <a:extLst>
              <a:ext uri="{FF2B5EF4-FFF2-40B4-BE49-F238E27FC236}">
                <a16:creationId xmlns:a16="http://schemas.microsoft.com/office/drawing/2014/main" xmlns="" id="{AB8A2FA6-9E9D-F74D-B844-98203A681C88}"/>
              </a:ext>
            </a:extLst>
          </p:cNvPr>
          <p:cNvPicPr>
            <a:picLocks noChangeAspect="1"/>
          </p:cNvPicPr>
          <p:nvPr/>
        </p:nvPicPr>
        <p:blipFill>
          <a:blip r:link="rId3"/>
          <a:stretch>
            <a:fillRect/>
          </a:stretch>
        </p:blipFill>
        <p:spPr>
          <a:xfrm>
            <a:off x="1270000" y="1270000"/>
            <a:ext cx="63500" cy="76200"/>
          </a:xfrm>
          <a:prstGeom prst="rect">
            <a:avLst/>
          </a:prstGeom>
        </p:spPr>
      </p:pic>
      <p:pic>
        <p:nvPicPr>
          <p:cNvPr id="16" name="图片 15">
            <a:extLst>
              <a:ext uri="{FF2B5EF4-FFF2-40B4-BE49-F238E27FC236}">
                <a16:creationId xmlns:a16="http://schemas.microsoft.com/office/drawing/2014/main" xmlns="" id="{D5AA31D5-89F6-B74E-9BC3-390EDFDDCD3F}"/>
              </a:ext>
            </a:extLst>
          </p:cNvPr>
          <p:cNvPicPr>
            <a:picLocks noChangeAspect="1"/>
          </p:cNvPicPr>
          <p:nvPr/>
        </p:nvPicPr>
        <p:blipFill>
          <a:blip r:link="rId3"/>
          <a:stretch>
            <a:fillRect/>
          </a:stretch>
        </p:blipFill>
        <p:spPr>
          <a:xfrm>
            <a:off x="1270000" y="1270000"/>
            <a:ext cx="63500" cy="76200"/>
          </a:xfrm>
          <a:prstGeom prst="rect">
            <a:avLst/>
          </a:prstGeom>
        </p:spPr>
      </p:pic>
      <p:pic>
        <p:nvPicPr>
          <p:cNvPr id="12" name="图片 11">
            <a:extLst>
              <a:ext uri="{FF2B5EF4-FFF2-40B4-BE49-F238E27FC236}">
                <a16:creationId xmlns:a16="http://schemas.microsoft.com/office/drawing/2014/main" xmlns="" id="{75C122B7-1731-EB4D-A29B-F5927A6313F4}"/>
              </a:ext>
            </a:extLst>
          </p:cNvPr>
          <p:cNvPicPr>
            <a:picLocks noChangeAspect="1"/>
          </p:cNvPicPr>
          <p:nvPr/>
        </p:nvPicPr>
        <p:blipFill>
          <a:blip r:link="rId3"/>
          <a:stretch>
            <a:fillRect/>
          </a:stretch>
        </p:blipFill>
        <p:spPr>
          <a:xfrm>
            <a:off x="1270000" y="1270000"/>
            <a:ext cx="63500" cy="76200"/>
          </a:xfrm>
          <a:prstGeom prst="rect">
            <a:avLst/>
          </a:prstGeom>
        </p:spPr>
      </p:pic>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78050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3" name="标题 1"/>
          <p:cNvSpPr>
            <a:spLocks noGrp="1"/>
          </p:cNvSpPr>
          <p:nvPr>
            <p:ph type="title"/>
          </p:nvPr>
        </p:nvSpPr>
        <p:spPr/>
        <p:txBody>
          <a:bodyPr/>
          <a:lstStyle/>
          <a:p>
            <a:r>
              <a:rPr lang="zh-CN" altLang="en-US" dirty="0"/>
              <a:t>有关</a:t>
            </a:r>
            <a:r>
              <a:rPr lang="en-US" altLang="zh-CN" dirty="0"/>
              <a:t>S</a:t>
            </a:r>
            <a:r>
              <a:rPr lang="zh-CN" altLang="en-US" dirty="0"/>
              <a:t>盒的方程求解</a:t>
            </a:r>
            <a:r>
              <a:rPr lang="en-US" altLang="zh-CN" dirty="0"/>
              <a:t>-1</a:t>
            </a:r>
            <a:endParaRPr lang="zh-CN" altLang="en-US" dirty="0"/>
          </a:p>
        </p:txBody>
      </p:sp>
      <p:graphicFrame>
        <p:nvGraphicFramePr>
          <p:cNvPr id="186371" name="Object 3"/>
          <p:cNvGraphicFramePr>
            <a:graphicFrameLocks noGrp="1" noChangeAspect="1"/>
          </p:cNvGraphicFramePr>
          <p:nvPr>
            <p:ph idx="1"/>
            <p:extLst/>
          </p:nvPr>
        </p:nvGraphicFramePr>
        <p:xfrm>
          <a:off x="1873250" y="1739900"/>
          <a:ext cx="1055688" cy="3005138"/>
        </p:xfrm>
        <a:graphic>
          <a:graphicData uri="http://schemas.openxmlformats.org/presentationml/2006/ole">
            <mc:AlternateContent xmlns:mc="http://schemas.openxmlformats.org/markup-compatibility/2006">
              <mc:Choice xmlns:v="urn:schemas-microsoft-com:vml" Requires="v">
                <p:oleObj spid="_x0000_s7213" name="Equation" r:id="rId4" imgW="583920" imgH="1663560" progId="Equation.DSMT4">
                  <p:embed/>
                </p:oleObj>
              </mc:Choice>
              <mc:Fallback>
                <p:oleObj name="Equation" r:id="rId4" imgW="583920" imgH="1663560" progId="Equation.DSMT4">
                  <p:embed/>
                  <p:pic>
                    <p:nvPicPr>
                      <p:cNvPr id="1863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250" y="1739900"/>
                        <a:ext cx="1055688" cy="3005138"/>
                      </a:xfrm>
                      <a:prstGeom prst="rect">
                        <a:avLst/>
                      </a:prstGeom>
                      <a:noFill/>
                      <a:extLst/>
                    </p:spPr>
                  </p:pic>
                </p:oleObj>
              </mc:Fallback>
            </mc:AlternateContent>
          </a:graphicData>
        </a:graphic>
      </p:graphicFrame>
      <p:graphicFrame>
        <p:nvGraphicFramePr>
          <p:cNvPr id="186370" name="Object 2"/>
          <p:cNvGraphicFramePr>
            <a:graphicFrameLocks noChangeAspect="1"/>
          </p:cNvGraphicFramePr>
          <p:nvPr>
            <p:extLst/>
          </p:nvPr>
        </p:nvGraphicFramePr>
        <p:xfrm>
          <a:off x="750179" y="1740218"/>
          <a:ext cx="1081087" cy="3005137"/>
        </p:xfrm>
        <a:graphic>
          <a:graphicData uri="http://schemas.openxmlformats.org/presentationml/2006/ole">
            <mc:AlternateContent xmlns:mc="http://schemas.openxmlformats.org/markup-compatibility/2006">
              <mc:Choice xmlns:v="urn:schemas-microsoft-com:vml" Requires="v">
                <p:oleObj spid="_x0000_s7214" name="Equation" r:id="rId6" imgW="583920" imgH="1625400" progId="Equation.DSMT4">
                  <p:embed/>
                </p:oleObj>
              </mc:Choice>
              <mc:Fallback>
                <p:oleObj name="Equation" r:id="rId6" imgW="583920" imgH="1625400" progId="Equation.DSMT4">
                  <p:embed/>
                  <p:pic>
                    <p:nvPicPr>
                      <p:cNvPr id="18637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179" y="1740218"/>
                        <a:ext cx="1081087" cy="300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86374" name="TextBox 5"/>
              <p:cNvSpPr txBox="1">
                <a:spLocks noChangeArrowheads="1"/>
              </p:cNvSpPr>
              <p:nvPr/>
            </p:nvSpPr>
            <p:spPr bwMode="auto">
              <a:xfrm>
                <a:off x="3028212" y="1116784"/>
                <a:ext cx="8475636" cy="4154984"/>
              </a:xfrm>
              <a:prstGeom prst="rect">
                <a:avLst/>
              </a:prstGeom>
              <a:noFill/>
              <a:ln w="9525">
                <a:noFill/>
                <a:miter lim="800000"/>
                <a:headEnd/>
                <a:tailEnd/>
              </a:ln>
            </p:spPr>
            <p:txBody>
              <a:bodyPr wrap="square">
                <a:spAutoFit/>
              </a:bodyPr>
              <a:lstStyle/>
              <a:p>
                <a:pPr marL="342900" marR="0" lvl="0" indent="-342900" algn="l" defTabSz="914400" rtl="0" eaLnBrk="1" fontAlgn="base" latinLnBrk="0" hangingPunct="1">
                  <a:lnSpc>
                    <a:spcPct val="100000"/>
                  </a:lnSpc>
                  <a:spcBef>
                    <a:spcPct val="0"/>
                  </a:spcBef>
                  <a:spcAft>
                    <a:spcPct val="0"/>
                  </a:spcAft>
                  <a:buClr>
                    <a:srgbClr val="C00000"/>
                  </a:buClr>
                  <a:buSzPct val="50000"/>
                  <a:buFont typeface="Wingdings" pitchFamily="2" charset="2"/>
                  <a:buChar char="n"/>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一般化为</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有关</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比特子密钥的</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比特方程：</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
                    <a:srgbClr val="C00000"/>
                  </a:buClr>
                  <a:buSzPct val="50000"/>
                  <a:buFontTx/>
                  <a:buNone/>
                  <a:tabLst/>
                  <a:defRPr/>
                </a:pPr>
                <a:r>
                  <a:rPr kumimoji="0" lang="zh-CN" altLang="en-US"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x</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key</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x</a:t>
                </a:r>
                <a:r>
                  <a:rPr lang="en-US" altLang="zh-CN" sz="2400" i="1" noProof="0" dirty="0">
                    <a:solidFill>
                      <a:srgbClr val="C00000"/>
                    </a:solidFill>
                    <a:latin typeface="Times New Roman" panose="02020603050405020304" pitchFamily="18" charset="0"/>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key</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r>
                      <a:rPr kumimoji="0" lang="zh-CN" altLang="en-US" sz="24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𝛽</m:t>
                    </m:r>
                  </m:oMath>
                </a14:m>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
                    <a:srgbClr val="C00000"/>
                  </a:buClr>
                  <a:buSzPct val="50000"/>
                  <a:buFont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其中，</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x</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x</a:t>
                </a:r>
                <a:r>
                  <a:rPr lang="en-US" altLang="zh-CN" sz="2400" i="1" dirty="0">
                    <a:solidFill>
                      <a:prstClr val="black"/>
                    </a:solidFill>
                    <a:latin typeface="Times New Roman" panose="02020603050405020304" pitchFamily="18" charset="0"/>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14:m>
                  <m:oMath xmlns:m="http://schemas.openxmlformats.org/officeDocument/2006/math">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𝛽</m:t>
                    </m:r>
                  </m:oMath>
                </a14:m>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已知</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
                    <a:srgbClr val="C00000"/>
                  </a:buClr>
                  <a:buSzPct val="50000"/>
                  <a:buFont typeface="Wingdings" pitchFamily="2" charset="2"/>
                  <a:buChar char="n"/>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
                    <a:srgbClr val="C00000"/>
                  </a:buClr>
                  <a:buSzPct val="50000"/>
                  <a:buFont typeface="Wingdings" pitchFamily="2" charset="2"/>
                  <a:buChar char="n"/>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方法一：穷举</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a:t>
                </a:r>
                <a:r>
                  <a:rPr kumimoji="0" lang="en-US" altLang="zh-CN" sz="2400" b="0" i="1" u="none" strike="noStrike" kern="1200" cap="none" spc="0" normalizeH="0" baseline="30000" noProof="0" dirty="0">
                    <a:ln>
                      <a:noFill/>
                    </a:ln>
                    <a:solidFill>
                      <a:prstClr val="black"/>
                    </a:solidFill>
                    <a:effectLst/>
                    <a:uLnTx/>
                    <a:uFillTx/>
                    <a:latin typeface="Times New Roman" panose="02020603050405020304" pitchFamily="18" charset="0"/>
                    <a:cs typeface="Times New Roman" panose="02020603050405020304" pitchFamily="18" charset="0"/>
                  </a:rPr>
                  <a:t>n</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种密钥可能，猜测密钥</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800100" marR="0" lvl="1" indent="-342900" algn="l" defTabSz="914400" rtl="0" eaLnBrk="1" fontAlgn="base" latinLnBrk="0" hangingPunct="1">
                  <a:lnSpc>
                    <a:spcPct val="100000"/>
                  </a:lnSpc>
                  <a:spcBef>
                    <a:spcPct val="0"/>
                  </a:spcBef>
                  <a:spcAft>
                    <a:spcPct val="0"/>
                  </a:spcAft>
                  <a:buClr>
                    <a:srgbClr val="C00000"/>
                  </a:buClr>
                  <a:buSzPct val="50000"/>
                  <a:buFont typeface="Wingdings" pitchFamily="2" charset="2"/>
                  <a:buChar char="n"/>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一对</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x,</a:t>
                </a:r>
                <a:r>
                  <a:rPr kumimoji="0" lang="zh-CN" altLang="en-US"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x</a:t>
                </a:r>
                <a:r>
                  <a:rPr lang="en-US" altLang="zh-CN" sz="2400" i="1" dirty="0">
                    <a:solidFill>
                      <a:prstClr val="black"/>
                    </a:solidFill>
                    <a:latin typeface="Times New Roman" panose="02020603050405020304" pitchFamily="18" charset="0"/>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，得</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a:t>
                </a:r>
                <a:r>
                  <a:rPr kumimoji="0" lang="en-US" altLang="zh-CN" sz="2400" b="0" i="1" u="none" strike="noStrike" kern="1200" cap="none" spc="0" normalizeH="0" baseline="30000" noProof="0" dirty="0">
                    <a:ln>
                      <a:noFill/>
                    </a:ln>
                    <a:solidFill>
                      <a:prstClr val="black"/>
                    </a:solidFill>
                    <a:effectLst/>
                    <a:uLnTx/>
                    <a:uFillTx/>
                    <a:latin typeface="Times New Roman" panose="02020603050405020304" pitchFamily="18" charset="0"/>
                    <a:cs typeface="Times New Roman" panose="02020603050405020304" pitchFamily="18" charset="0"/>
                  </a:rPr>
                  <a:t>n</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×2</a:t>
                </a:r>
                <a:r>
                  <a:rPr kumimoji="0" lang="en-US" altLang="zh-CN" sz="2400" b="0" i="0" u="none" strike="noStrike" kern="1200" cap="none" spc="0" normalizeH="0" baseline="3000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1" u="none" strike="noStrike" kern="1200" cap="none" spc="0" normalizeH="0" baseline="30000" noProof="0" dirty="0">
                    <a:ln>
                      <a:noFill/>
                    </a:ln>
                    <a:solidFill>
                      <a:prstClr val="black"/>
                    </a:solidFill>
                    <a:effectLst/>
                    <a:uLnTx/>
                    <a:uFillTx/>
                    <a:latin typeface="Times New Roman" panose="02020603050405020304" pitchFamily="18" charset="0"/>
                    <a:cs typeface="Times New Roman" panose="02020603050405020304" pitchFamily="18" charset="0"/>
                  </a:rPr>
                  <a:t>m</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2</a:t>
                </a:r>
                <a:r>
                  <a:rPr kumimoji="0" lang="en-US" altLang="zh-CN" sz="2400" b="0" i="1" u="none" strike="noStrike" kern="1200" cap="none" spc="0" normalizeH="0" baseline="30000" noProof="0" dirty="0">
                    <a:ln>
                      <a:noFill/>
                    </a:ln>
                    <a:solidFill>
                      <a:prstClr val="black"/>
                    </a:solidFill>
                    <a:effectLst/>
                    <a:uLnTx/>
                    <a:uFillTx/>
                    <a:latin typeface="Times New Roman" panose="02020603050405020304" pitchFamily="18" charset="0"/>
                    <a:cs typeface="Times New Roman" panose="02020603050405020304" pitchFamily="18" charset="0"/>
                  </a:rPr>
                  <a:t>n</a:t>
                </a:r>
                <a:r>
                  <a:rPr kumimoji="0" lang="en-US" altLang="zh-CN" sz="2400" b="0" i="0" u="none" strike="noStrike" kern="1200" cap="none" spc="0" normalizeH="0" baseline="3000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1" u="none" strike="noStrike" kern="1200" cap="none" spc="0" normalizeH="0" baseline="30000" noProof="0" dirty="0">
                    <a:ln>
                      <a:noFill/>
                    </a:ln>
                    <a:solidFill>
                      <a:prstClr val="black"/>
                    </a:solidFill>
                    <a:effectLst/>
                    <a:uLnTx/>
                    <a:uFillTx/>
                    <a:latin typeface="Times New Roman" panose="02020603050405020304" pitchFamily="18" charset="0"/>
                    <a:cs typeface="Times New Roman" panose="02020603050405020304" pitchFamily="18" charset="0"/>
                  </a:rPr>
                  <a:t>m</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个候选密钥，相应计数器</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a:t>
                </a:r>
              </a:p>
              <a:p>
                <a:pPr marL="800100" lvl="1" indent="-342900" fontAlgn="base">
                  <a:spcBef>
                    <a:spcPct val="0"/>
                  </a:spcBef>
                  <a:spcAft>
                    <a:spcPct val="0"/>
                  </a:spcAft>
                  <a:buClr>
                    <a:srgbClr val="C00000"/>
                  </a:buClr>
                  <a:buSzPct val="50000"/>
                  <a:buFont typeface="Wingdings" pitchFamily="2" charset="2"/>
                  <a:buChar char="n"/>
                  <a:defRPr/>
                </a:pPr>
                <a:r>
                  <a:rPr kumimoji="0" lang="zh-CN" altLang="en-US"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换一对</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x</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x</a:t>
                </a:r>
                <a:r>
                  <a:rPr lang="en-US" altLang="zh-CN" sz="2400" i="1"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kumimoji="0" lang="en-US" altLang="zh-CN" sz="24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oMath>
                </a14:m>
                <a:r>
                  <a:rPr lang="zh-CN" altLang="en-US" sz="2400" dirty="0">
                    <a:solidFill>
                      <a:prstClr val="black"/>
                    </a:solidFill>
                    <a:latin typeface="Times New Roman" panose="02020603050405020304" pitchFamily="18" charset="0"/>
                    <a:cs typeface="Times New Roman" panose="02020603050405020304" pitchFamily="18" charset="0"/>
                  </a:rPr>
                  <a:t> ，得</a:t>
                </a:r>
                <a:r>
                  <a:rPr lang="en-US" altLang="zh-CN" sz="2400" dirty="0">
                    <a:solidFill>
                      <a:prstClr val="black"/>
                    </a:solidFill>
                    <a:latin typeface="Times New Roman" panose="02020603050405020304" pitchFamily="18" charset="0"/>
                    <a:cs typeface="Times New Roman" panose="02020603050405020304" pitchFamily="18" charset="0"/>
                  </a:rPr>
                  <a:t>2</a:t>
                </a:r>
                <a:r>
                  <a:rPr lang="en-US" altLang="zh-CN" sz="2400" i="1" baseline="30000" dirty="0">
                    <a:solidFill>
                      <a:prstClr val="black"/>
                    </a:solidFill>
                    <a:latin typeface="Times New Roman" panose="02020603050405020304" pitchFamily="18" charset="0"/>
                    <a:cs typeface="Times New Roman" panose="02020603050405020304" pitchFamily="18" charset="0"/>
                  </a:rPr>
                  <a:t>n</a:t>
                </a:r>
                <a:r>
                  <a:rPr lang="en-US" altLang="zh-CN" sz="2400" dirty="0">
                    <a:solidFill>
                      <a:prstClr val="black"/>
                    </a:solidFill>
                    <a:latin typeface="Times New Roman" panose="02020603050405020304" pitchFamily="18" charset="0"/>
                    <a:cs typeface="Times New Roman" panose="02020603050405020304" pitchFamily="18" charset="0"/>
                  </a:rPr>
                  <a:t> ×2</a:t>
                </a:r>
                <a:r>
                  <a:rPr lang="en-US" altLang="zh-CN" sz="2400" baseline="30000" dirty="0">
                    <a:solidFill>
                      <a:prstClr val="black"/>
                    </a:solidFill>
                    <a:latin typeface="Times New Roman" panose="02020603050405020304" pitchFamily="18" charset="0"/>
                    <a:cs typeface="Times New Roman" panose="02020603050405020304" pitchFamily="18" charset="0"/>
                  </a:rPr>
                  <a:t>-</a:t>
                </a:r>
                <a:r>
                  <a:rPr lang="en-US" altLang="zh-CN" sz="2400" i="1" baseline="30000" dirty="0">
                    <a:solidFill>
                      <a:prstClr val="black"/>
                    </a:solidFill>
                    <a:latin typeface="Times New Roman" panose="02020603050405020304" pitchFamily="18" charset="0"/>
                    <a:cs typeface="Times New Roman" panose="02020603050405020304" pitchFamily="18" charset="0"/>
                  </a:rPr>
                  <a:t>m</a:t>
                </a:r>
                <a:r>
                  <a:rPr lang="zh-CN" altLang="en-US" sz="2400" dirty="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cs typeface="Times New Roman" panose="02020603050405020304" pitchFamily="18" charset="0"/>
                  </a:rPr>
                  <a:t>= 2</a:t>
                </a:r>
                <a:r>
                  <a:rPr lang="en-US" altLang="zh-CN" sz="2400" i="1" baseline="30000" dirty="0">
                    <a:solidFill>
                      <a:prstClr val="black"/>
                    </a:solidFill>
                    <a:latin typeface="Times New Roman" panose="02020603050405020304" pitchFamily="18" charset="0"/>
                    <a:cs typeface="Times New Roman" panose="02020603050405020304" pitchFamily="18" charset="0"/>
                  </a:rPr>
                  <a:t>n</a:t>
                </a:r>
                <a:r>
                  <a:rPr lang="en-US" altLang="zh-CN" sz="2400" baseline="30000" dirty="0">
                    <a:solidFill>
                      <a:prstClr val="black"/>
                    </a:solidFill>
                    <a:latin typeface="Times New Roman" panose="02020603050405020304" pitchFamily="18" charset="0"/>
                    <a:cs typeface="Times New Roman" panose="02020603050405020304" pitchFamily="18" charset="0"/>
                  </a:rPr>
                  <a:t>-</a:t>
                </a:r>
                <a:r>
                  <a:rPr lang="en-US" altLang="zh-CN" sz="2400" i="1" baseline="30000" dirty="0">
                    <a:solidFill>
                      <a:prstClr val="black"/>
                    </a:solidFill>
                    <a:latin typeface="Times New Roman" panose="02020603050405020304" pitchFamily="18" charset="0"/>
                    <a:cs typeface="Times New Roman" panose="02020603050405020304" pitchFamily="18" charset="0"/>
                  </a:rPr>
                  <a:t>m</a:t>
                </a:r>
                <a:r>
                  <a:rPr lang="zh-CN" altLang="en-US" sz="2400" dirty="0">
                    <a:solidFill>
                      <a:prstClr val="black"/>
                    </a:solidFill>
                    <a:latin typeface="Times New Roman" panose="02020603050405020304" pitchFamily="18" charset="0"/>
                    <a:cs typeface="Times New Roman" panose="02020603050405020304" pitchFamily="18" charset="0"/>
                  </a:rPr>
                  <a:t>个候选密钥（大概率与上面不同），相应计数器</a:t>
                </a:r>
                <a:r>
                  <a:rPr lang="en-US" altLang="zh-CN" sz="2400" dirty="0">
                    <a:solidFill>
                      <a:prstClr val="black"/>
                    </a:solidFill>
                    <a:latin typeface="Times New Roman" panose="02020603050405020304" pitchFamily="18" charset="0"/>
                    <a:cs typeface="Times New Roman" panose="02020603050405020304" pitchFamily="18" charset="0"/>
                  </a:rPr>
                  <a:t>+1</a:t>
                </a:r>
              </a:p>
              <a:p>
                <a:pPr marL="800100" lvl="1" indent="-342900" fontAlgn="base">
                  <a:spcBef>
                    <a:spcPct val="0"/>
                  </a:spcBef>
                  <a:spcAft>
                    <a:spcPct val="0"/>
                  </a:spcAft>
                  <a:buClr>
                    <a:srgbClr val="C00000"/>
                  </a:buClr>
                  <a:buSzPct val="50000"/>
                  <a:buFont typeface="Wingdings" pitchFamily="2" charset="2"/>
                  <a:buChar char="n"/>
                  <a:defRPr/>
                </a:pPr>
                <a:r>
                  <a:rPr lang="zh-CN" altLang="en-US" sz="2400" dirty="0">
                    <a:solidFill>
                      <a:prstClr val="black"/>
                    </a:solidFill>
                    <a:latin typeface="Times New Roman" panose="02020603050405020304" pitchFamily="18" charset="0"/>
                    <a:cs typeface="Times New Roman" panose="02020603050405020304" pitchFamily="18" charset="0"/>
                  </a:rPr>
                  <a:t>选择多对重复上面过程，</a:t>
                </a:r>
                <a:r>
                  <a:rPr kumimoji="1" lang="zh-CN" altLang="en-US" sz="2400" dirty="0"/>
                  <a:t>选择计数器数值最大的作为正确密钥输出</a:t>
                </a:r>
                <a:endParaRPr lang="en-US" altLang="zh-CN" sz="2400" dirty="0">
                  <a:solidFill>
                    <a:prstClr val="black"/>
                  </a:solidFill>
                  <a:latin typeface="Times New Roman" panose="02020603050405020304" pitchFamily="18" charset="0"/>
                  <a:cs typeface="Times New Roman" panose="02020603050405020304" pitchFamily="18" charset="0"/>
                </a:endParaRPr>
              </a:p>
              <a:p>
                <a:pPr marL="800100" marR="0" lvl="1" indent="-342900" algn="l" defTabSz="914400" rtl="0" eaLnBrk="1" fontAlgn="base" latinLnBrk="0" hangingPunct="1">
                  <a:lnSpc>
                    <a:spcPct val="100000"/>
                  </a:lnSpc>
                  <a:spcBef>
                    <a:spcPct val="0"/>
                  </a:spcBef>
                  <a:spcAft>
                    <a:spcPct val="0"/>
                  </a:spcAft>
                  <a:buClr>
                    <a:srgbClr val="C00000"/>
                  </a:buClr>
                  <a:buSzPct val="50000"/>
                  <a:buFont typeface="Wingdings" pitchFamily="2" charset="2"/>
                  <a:buChar char="n"/>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186374" name="TextBox 5"/>
              <p:cNvSpPr txBox="1">
                <a:spLocks noRot="1" noChangeAspect="1" noMove="1" noResize="1" noEditPoints="1" noAdjustHandles="1" noChangeArrowheads="1" noChangeShapeType="1" noTextEdit="1"/>
              </p:cNvSpPr>
              <p:nvPr/>
            </p:nvSpPr>
            <p:spPr bwMode="auto">
              <a:xfrm>
                <a:off x="3028212" y="1116784"/>
                <a:ext cx="8475636" cy="4154984"/>
              </a:xfrm>
              <a:prstGeom prst="rect">
                <a:avLst/>
              </a:prstGeom>
              <a:blipFill>
                <a:blip r:embed="rId8"/>
                <a:stretch>
                  <a:fillRect t="-915"/>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660487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C16E7D5-A481-D441-A0E6-9DDCB44C2724}"/>
              </a:ext>
            </a:extLst>
          </p:cNvPr>
          <p:cNvSpPr>
            <a:spLocks noGrp="1"/>
          </p:cNvSpPr>
          <p:nvPr>
            <p:ph type="title"/>
          </p:nvPr>
        </p:nvSpPr>
        <p:spPr/>
        <p:txBody>
          <a:bodyPr/>
          <a:lstStyle/>
          <a:p>
            <a:r>
              <a:rPr lang="zh-CN" altLang="en-US" dirty="0"/>
              <a:t>有关</a:t>
            </a:r>
            <a:r>
              <a:rPr lang="en-US" altLang="zh-CN" dirty="0"/>
              <a:t>S</a:t>
            </a:r>
            <a:r>
              <a:rPr lang="zh-CN" altLang="en-US" dirty="0"/>
              <a:t>盒的方程求解</a:t>
            </a:r>
            <a:r>
              <a:rPr lang="en-US" altLang="zh-CN" dirty="0"/>
              <a:t>-1(</a:t>
            </a:r>
            <a:r>
              <a:rPr lang="zh-CN" altLang="en-US" dirty="0"/>
              <a:t>举例</a:t>
            </a:r>
            <a:r>
              <a:rPr lang="en-US" altLang="zh-CN" dirty="0"/>
              <a:t>)</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0B70D4AC-42E2-9D4C-B5F2-A3C2F5B812AE}"/>
                  </a:ext>
                </a:extLst>
              </p:cNvPr>
              <p:cNvSpPr>
                <a:spLocks noGrp="1"/>
              </p:cNvSpPr>
              <p:nvPr>
                <p:ph idx="1"/>
              </p:nvPr>
            </p:nvSpPr>
            <p:spPr>
              <a:xfrm>
                <a:off x="245330" y="1196751"/>
                <a:ext cx="11725971" cy="5441159"/>
              </a:xfrm>
            </p:spPr>
            <p:txBody>
              <a:bodyPr>
                <a:noAutofit/>
              </a:bodyPr>
              <a:lstStyle/>
              <a:p>
                <a:r>
                  <a:rPr kumimoji="1" lang="zh-CN" altLang="en-US" dirty="0"/>
                  <a:t>设得到两组明密文对</a:t>
                </a:r>
                <a:r>
                  <a:rPr kumimoji="1" lang="en-US" altLang="zh-CN" dirty="0"/>
                  <a:t>{(a</a:t>
                </a:r>
                <a:r>
                  <a:rPr kumimoji="1" lang="zh-CN" altLang="en-US" dirty="0"/>
                  <a:t>→</a:t>
                </a:r>
                <a:r>
                  <a:rPr kumimoji="1" lang="en-US" altLang="zh-CN" dirty="0"/>
                  <a:t>9),(5</a:t>
                </a:r>
                <a:r>
                  <a:rPr kumimoji="1" lang="zh-CN" altLang="en-US" dirty="0"/>
                  <a:t> →</a:t>
                </a:r>
                <a:r>
                  <a:rPr kumimoji="1" lang="en-US" altLang="zh-CN" dirty="0"/>
                  <a:t>6)}</a:t>
                </a:r>
                <a:r>
                  <a:rPr kumimoji="1" lang="zh-CN" altLang="en-US" dirty="0"/>
                  <a:t>和</a:t>
                </a:r>
                <a:r>
                  <a:rPr kumimoji="1" lang="en-US" altLang="zh-CN" dirty="0"/>
                  <a:t>{(9</a:t>
                </a:r>
                <a:r>
                  <a:rPr kumimoji="1" lang="zh-CN" altLang="en-US" dirty="0"/>
                  <a:t>→</a:t>
                </a:r>
                <a:r>
                  <a:rPr kumimoji="1" lang="en-US" altLang="zh-CN" dirty="0"/>
                  <a:t>7),(8</a:t>
                </a:r>
                <a:r>
                  <a:rPr kumimoji="1" lang="zh-CN" altLang="en-US" dirty="0"/>
                  <a:t> →</a:t>
                </a:r>
                <a:r>
                  <a:rPr kumimoji="1" lang="en-US" altLang="zh-CN" dirty="0"/>
                  <a:t>0)}</a:t>
                </a:r>
              </a:p>
              <a:p>
                <a:r>
                  <a:rPr kumimoji="1" lang="zh-CN" altLang="en-US" dirty="0"/>
                  <a:t>假设</a:t>
                </a:r>
                <a:r>
                  <a:rPr kumimoji="1" lang="en-US" altLang="zh-CN" dirty="0"/>
                  <a:t>S</a:t>
                </a:r>
                <a:r>
                  <a:rPr kumimoji="1" lang="zh-CN" altLang="en-US" dirty="0"/>
                  <a:t>盒的逆置换</a:t>
                </a:r>
                <a:r>
                  <a:rPr kumimoji="1" lang="en-US" altLang="zh-CN" dirty="0"/>
                  <a:t>R[</a:t>
                </a:r>
                <a:r>
                  <a:rPr kumimoji="1" lang="zh-CN" altLang="en-US" dirty="0"/>
                  <a:t>⋅</a:t>
                </a:r>
                <a:r>
                  <a:rPr kumimoji="1" lang="en-US" altLang="zh-CN" dirty="0"/>
                  <a:t>]=S</a:t>
                </a:r>
                <a:r>
                  <a:rPr kumimoji="1" lang="en-US" altLang="zh-CN" b="1" baseline="30000" dirty="0">
                    <a:solidFill>
                      <a:srgbClr val="C00000"/>
                    </a:solidFill>
                  </a:rPr>
                  <a:t>-1</a:t>
                </a:r>
                <a:r>
                  <a:rPr kumimoji="1" lang="en-US" altLang="zh-CN" dirty="0"/>
                  <a:t>[</a:t>
                </a:r>
                <a:r>
                  <a:rPr kumimoji="1" lang="zh-CN" altLang="en-US" dirty="0"/>
                  <a:t>⋅</a:t>
                </a:r>
                <a:r>
                  <a:rPr kumimoji="1" lang="en-US" altLang="zh-CN" dirty="0"/>
                  <a:t>]</a:t>
                </a:r>
                <a:r>
                  <a:rPr kumimoji="1" lang="zh-CN" altLang="en-US" dirty="0"/>
                  <a:t>如下：</a:t>
                </a:r>
                <a:endParaRPr kumimoji="1" lang="en-US" altLang="zh-CN" dirty="0"/>
              </a:p>
              <a:p>
                <a:pPr marL="0" indent="0">
                  <a:buNone/>
                </a:pPr>
                <a:endParaRPr kumimoji="1" lang="en-US" altLang="zh-CN" dirty="0"/>
              </a:p>
              <a:p>
                <a:pPr marL="0" indent="0">
                  <a:buNone/>
                </a:pPr>
                <a:endParaRPr kumimoji="1" lang="en-US" altLang="zh-CN" sz="800" dirty="0"/>
              </a:p>
              <a:p>
                <a:pPr marL="731520" lvl="1" indent="-457200">
                  <a:buFont typeface="+mj-lt"/>
                  <a:buAutoNum type="arabicPeriod"/>
                </a:pPr>
                <a:r>
                  <a:rPr kumimoji="1" lang="zh-CN" altLang="en-US" dirty="0"/>
                  <a:t>对第一组明密文对，计算</a:t>
                </a:r>
                <a14:m>
                  <m:oMath xmlns:m="http://schemas.openxmlformats.org/officeDocument/2006/math">
                    <m:sSub>
                      <m:sSubPr>
                        <m:ctrlPr>
                          <a:rPr kumimoji="1" lang="en-US" altLang="zh-CN" i="1" smtClean="0">
                            <a:solidFill>
                              <a:schemeClr val="tx1"/>
                            </a:solidFill>
                            <a:latin typeface="Cambria Math" panose="02040503050406030204" pitchFamily="18" charset="0"/>
                          </a:rPr>
                        </m:ctrlPr>
                      </m:sSubPr>
                      <m:e>
                        <m:r>
                          <a:rPr kumimoji="1" lang="el-GR" altLang="zh-CN" i="1">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m:t>
                        </m:r>
                        <m:r>
                          <m:rPr>
                            <m:nor/>
                          </m:rPr>
                          <a:rPr kumimoji="1" lang="en-US" altLang="zh-CN" dirty="0">
                            <a:ea typeface="Cambria Math" panose="02040503050406030204" pitchFamily="18" charset="0"/>
                          </a:rPr>
                          <m:t>a</m:t>
                        </m:r>
                        <m:r>
                          <a:rPr kumimoji="1" lang="en-US" altLang="zh-CN" i="1">
                            <a:latin typeface="Cambria Math" panose="02040503050406030204" pitchFamily="18" charset="0"/>
                            <a:ea typeface="Cambria Math" panose="02040503050406030204" pitchFamily="18" charset="0"/>
                          </a:rPr>
                          <m:t>⨁</m:t>
                        </m:r>
                        <m:r>
                          <m:rPr>
                            <m:nor/>
                          </m:rPr>
                          <a:rPr kumimoji="1" lang="en-US" altLang="zh-CN" dirty="0"/>
                          <m:t>5</m:t>
                        </m:r>
                      </m:e>
                      <m:sub/>
                    </m:sSub>
                  </m:oMath>
                </a14:m>
                <a:r>
                  <a:rPr kumimoji="1" lang="en-US" altLang="zh-CN" dirty="0"/>
                  <a:t>=</a:t>
                </a:r>
                <a:r>
                  <a:rPr kumimoji="1" lang="en-US" altLang="zh-CN" dirty="0">
                    <a:solidFill>
                      <a:srgbClr val="C00000"/>
                    </a:solidFill>
                  </a:rPr>
                  <a:t>f</a:t>
                </a:r>
              </a:p>
              <a:p>
                <a:pPr marL="731520" lvl="1" indent="-457200">
                  <a:buFont typeface="+mj-lt"/>
                  <a:buAutoNum type="arabicPeriod"/>
                </a:pPr>
                <a:r>
                  <a:rPr kumimoji="1" lang="zh-CN" altLang="en-US" dirty="0"/>
                  <a:t>对</a:t>
                </a:r>
                <a:r>
                  <a:rPr kumimoji="1" lang="en-US" altLang="zh-CN" i="1" dirty="0"/>
                  <a:t>k</a:t>
                </a:r>
                <a:r>
                  <a:rPr kumimoji="1" lang="en-US" altLang="zh-CN" baseline="-25000" dirty="0"/>
                  <a:t>1</a:t>
                </a:r>
                <a:r>
                  <a:rPr kumimoji="1" lang="zh-CN" altLang="en-US" dirty="0"/>
                  <a:t>的每一种可能</a:t>
                </a:r>
                <a:r>
                  <a:rPr kumimoji="1" lang="en-US" altLang="zh-CN" i="1" dirty="0"/>
                  <a:t>t</a:t>
                </a:r>
                <a:r>
                  <a:rPr kumimoji="1" lang="zh-CN" altLang="en-US" dirty="0"/>
                  <a:t>，计算</a:t>
                </a:r>
                <a14:m>
                  <m:oMath xmlns:m="http://schemas.openxmlformats.org/officeDocument/2006/math">
                    <m:r>
                      <a:rPr kumimoji="1" lang="el-GR" altLang="zh-CN" i="1">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𝑅</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9)</m:t>
                    </m:r>
                    <m:r>
                      <a:rPr kumimoji="1" lang="en-US" altLang="zh-CN" i="1">
                        <a:latin typeface="Cambria Math" panose="02040503050406030204" pitchFamily="18" charset="0"/>
                        <a:ea typeface="Cambria Math" panose="02040503050406030204" pitchFamily="18" charset="0"/>
                      </a:rPr>
                      <m:t>⨁</m:t>
                    </m:r>
                  </m:oMath>
                </a14:m>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𝑅</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6</m:t>
                    </m:r>
                    <m:r>
                      <a:rPr kumimoji="1" lang="en-US" altLang="zh-CN" i="1">
                        <a:latin typeface="Cambria Math" panose="02040503050406030204" pitchFamily="18" charset="0"/>
                        <a:ea typeface="Cambria Math" panose="02040503050406030204" pitchFamily="18" charset="0"/>
                      </a:rPr>
                      <m:t>)</m:t>
                    </m:r>
                  </m:oMath>
                </a14:m>
                <a:r>
                  <a:rPr kumimoji="1" lang="zh-CN" altLang="en-US" dirty="0"/>
                  <a:t>，可得下表，从而</a:t>
                </a:r>
                <a:r>
                  <a:rPr kumimoji="1" lang="en-US" altLang="zh-CN" dirty="0"/>
                  <a:t>{7,8}</a:t>
                </a:r>
                <a:r>
                  <a:rPr kumimoji="1" lang="zh-CN" altLang="en-US" dirty="0"/>
                  <a:t>，</a:t>
                </a:r>
                <a:r>
                  <a:rPr kumimoji="1" lang="en-US" altLang="zh-CN" dirty="0"/>
                  <a:t> </a:t>
                </a:r>
                <a:r>
                  <a:rPr kumimoji="1" lang="zh-CN" altLang="en-US" dirty="0"/>
                  <a:t>相应的</a:t>
                </a:r>
                <a:r>
                  <a:rPr kumimoji="1" lang="en-US" altLang="zh-CN" i="1" dirty="0"/>
                  <a:t>k</a:t>
                </a:r>
                <a:r>
                  <a:rPr kumimoji="1" lang="en-US" altLang="zh-CN" baseline="-25000" dirty="0"/>
                  <a:t>1</a:t>
                </a:r>
                <a:r>
                  <a:rPr kumimoji="1" lang="zh-CN" altLang="en-US" dirty="0"/>
                  <a:t>计数器</a:t>
                </a:r>
                <a:r>
                  <a:rPr kumimoji="1" lang="en-US" altLang="zh-CN" dirty="0"/>
                  <a:t>+1</a:t>
                </a:r>
              </a:p>
              <a:p>
                <a:pPr marL="274320" lvl="1" indent="0">
                  <a:buNone/>
                </a:pPr>
                <a:endParaRPr kumimoji="1" lang="en-US" altLang="zh-CN" dirty="0"/>
              </a:p>
              <a:p>
                <a:pPr lvl="1"/>
                <a:endParaRPr kumimoji="1" lang="en-US" altLang="zh-CN" sz="900" dirty="0"/>
              </a:p>
              <a:p>
                <a:pPr marL="731520" lvl="1" indent="-457200">
                  <a:buFont typeface="+mj-lt"/>
                  <a:buAutoNum type="arabicPeriod" startAt="3"/>
                </a:pPr>
                <a:r>
                  <a:rPr kumimoji="1" lang="zh-CN" altLang="en-US" dirty="0"/>
                  <a:t>对第二组明密文对，计算</a:t>
                </a:r>
                <a14:m>
                  <m:oMath xmlns:m="http://schemas.openxmlformats.org/officeDocument/2006/math">
                    <m:r>
                      <a:rPr kumimoji="1" lang="el-GR" altLang="zh-CN" i="1" smtClean="0">
                        <a:latin typeface="Cambria Math" panose="02040503050406030204" pitchFamily="18" charset="0"/>
                        <a:ea typeface="Cambria Math" panose="02040503050406030204" pitchFamily="18" charset="0"/>
                      </a:rPr>
                      <m:t>𝛽</m:t>
                    </m:r>
                    <m:r>
                      <a:rPr kumimoji="1" lang="en-US" altLang="zh-CN" i="1">
                        <a:latin typeface="Cambria Math" panose="02040503050406030204" pitchFamily="18" charset="0"/>
                      </a:rPr>
                      <m:t>=</m:t>
                    </m:r>
                  </m:oMath>
                </a14:m>
                <a:r>
                  <a:rPr kumimoji="1" lang="en-US" altLang="zh-CN" dirty="0">
                    <a:ea typeface="Cambria Math" panose="02040503050406030204" pitchFamily="18" charset="0"/>
                  </a:rPr>
                  <a:t>9</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oMath>
                </a14:m>
                <a:r>
                  <a:rPr kumimoji="1" lang="en-US" altLang="zh-CN" dirty="0"/>
                  <a:t>8=1</a:t>
                </a:r>
                <a:r>
                  <a:rPr kumimoji="1" lang="zh-CN" altLang="en-US" dirty="0"/>
                  <a:t>，重复类似的过程，对</a:t>
                </a:r>
                <a:r>
                  <a:rPr kumimoji="1" lang="en-US" altLang="zh-CN" i="1" dirty="0"/>
                  <a:t>k</a:t>
                </a:r>
                <a:r>
                  <a:rPr kumimoji="1" lang="en-US" altLang="zh-CN" baseline="-25000" dirty="0"/>
                  <a:t>1</a:t>
                </a:r>
                <a:r>
                  <a:rPr kumimoji="1" lang="zh-CN" altLang="en-US" dirty="0"/>
                  <a:t>的每一种可能</a:t>
                </a:r>
                <a:r>
                  <a:rPr kumimoji="1" lang="en-US" altLang="zh-CN" i="1" dirty="0"/>
                  <a:t>t</a:t>
                </a:r>
                <a:r>
                  <a:rPr kumimoji="1" lang="zh-CN" altLang="en-US" dirty="0"/>
                  <a:t>，计算</a:t>
                </a:r>
                <a14:m>
                  <m:oMath xmlns:m="http://schemas.openxmlformats.org/officeDocument/2006/math">
                    <m:r>
                      <a:rPr kumimoji="1" lang="el-GR" altLang="zh-CN" i="1">
                        <a:latin typeface="Cambria Math" panose="02040503050406030204" pitchFamily="18" charset="0"/>
                        <a:ea typeface="Cambria Math" panose="02040503050406030204" pitchFamily="18" charset="0"/>
                      </a:rPr>
                      <m:t>𝛽</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𝑅</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⨁7)⨁</m:t>
                    </m:r>
                  </m:oMath>
                </a14:m>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𝑅</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⨁0)</m:t>
                    </m:r>
                  </m:oMath>
                </a14:m>
                <a:r>
                  <a:rPr kumimoji="1" lang="zh-CN" altLang="en-US" dirty="0"/>
                  <a:t>，可得</a:t>
                </a:r>
                <a:r>
                  <a:rPr kumimoji="1" lang="en-US" altLang="zh-CN" dirty="0"/>
                  <a:t>{7,0}</a:t>
                </a:r>
                <a:r>
                  <a:rPr kumimoji="1" lang="zh-CN" altLang="en-US" dirty="0"/>
                  <a:t>满足差分</a:t>
                </a:r>
                <a14:m>
                  <m:oMath xmlns:m="http://schemas.openxmlformats.org/officeDocument/2006/math">
                    <m:r>
                      <a:rPr kumimoji="1" lang="el-GR" altLang="zh-CN" i="1">
                        <a:latin typeface="Cambria Math" panose="02040503050406030204" pitchFamily="18" charset="0"/>
                        <a:ea typeface="Cambria Math" panose="02040503050406030204" pitchFamily="18" charset="0"/>
                      </a:rPr>
                      <m:t>𝛽</m:t>
                    </m:r>
                    <m:r>
                      <a:rPr kumimoji="1" lang="el-GR" altLang="zh-CN" i="1">
                        <a:latin typeface="Cambria Math" panose="02040503050406030204" pitchFamily="18" charset="0"/>
                        <a:ea typeface="Cambria Math" panose="02040503050406030204" pitchFamily="18" charset="0"/>
                      </a:rPr>
                      <m:t> </m:t>
                    </m:r>
                  </m:oMath>
                </a14:m>
                <a:r>
                  <a:rPr kumimoji="1" lang="zh-CN" altLang="en-US" dirty="0"/>
                  <a:t>，</a:t>
                </a:r>
                <a:r>
                  <a:rPr kumimoji="1" lang="en-US" altLang="zh-CN" dirty="0"/>
                  <a:t> </a:t>
                </a:r>
                <a:r>
                  <a:rPr kumimoji="1" lang="zh-CN" altLang="en-US" dirty="0"/>
                  <a:t>相应的</a:t>
                </a:r>
                <a:r>
                  <a:rPr kumimoji="1" lang="en-US" altLang="zh-CN" i="1" dirty="0"/>
                  <a:t>k</a:t>
                </a:r>
                <a:r>
                  <a:rPr kumimoji="1" lang="en-US" altLang="zh-CN" baseline="-25000" dirty="0"/>
                  <a:t>1</a:t>
                </a:r>
                <a:r>
                  <a:rPr kumimoji="1" lang="zh-CN" altLang="en-US" dirty="0"/>
                  <a:t>计数器</a:t>
                </a:r>
                <a:r>
                  <a:rPr kumimoji="1" lang="en-US" altLang="zh-CN" dirty="0"/>
                  <a:t>+1</a:t>
                </a:r>
              </a:p>
              <a:p>
                <a:pPr marL="731520" lvl="1" indent="-457200">
                  <a:buFont typeface="+mj-lt"/>
                  <a:buAutoNum type="arabicPeriod" startAt="3"/>
                </a:pPr>
                <a:r>
                  <a:rPr kumimoji="1" lang="zh-CN" altLang="en-US" dirty="0"/>
                  <a:t>选择计数器数值最大的，猜测</a:t>
                </a:r>
                <a:r>
                  <a:rPr kumimoji="1" lang="en-US" altLang="zh-CN" i="1" dirty="0"/>
                  <a:t>k</a:t>
                </a:r>
                <a:r>
                  <a:rPr kumimoji="1" lang="en-US" altLang="zh-CN" baseline="-25000" dirty="0"/>
                  <a:t>1</a:t>
                </a:r>
                <a:r>
                  <a:rPr kumimoji="1" lang="en-US" altLang="zh-CN" i="1" dirty="0"/>
                  <a:t> </a:t>
                </a:r>
                <a:r>
                  <a:rPr kumimoji="1" lang="en-US" altLang="zh-CN" dirty="0"/>
                  <a:t>=7</a:t>
                </a:r>
                <a:r>
                  <a:rPr kumimoji="1" lang="zh-CN" altLang="en-US" dirty="0"/>
                  <a:t>，输出</a:t>
                </a:r>
                <a:endParaRPr kumimoji="1" lang="en-US" altLang="zh-CN" dirty="0"/>
              </a:p>
              <a:p>
                <a:pPr marL="788670" lvl="1" indent="-514350">
                  <a:buFont typeface="+mj-lt"/>
                  <a:buAutoNum type="arabicPeriod" startAt="5"/>
                </a:pPr>
                <a:r>
                  <a:rPr kumimoji="1" lang="en-US" altLang="zh-CN" dirty="0"/>
                  <a:t>a</a:t>
                </a:r>
                <a:r>
                  <a:rPr kumimoji="1" lang="zh-CN" altLang="en-US" dirty="0"/>
                  <a:t>→</a:t>
                </a:r>
                <a:r>
                  <a:rPr kumimoji="1" lang="en-US" altLang="zh-CN" dirty="0"/>
                  <a:t>9</a:t>
                </a:r>
                <a:r>
                  <a:rPr kumimoji="1" lang="zh-CN" altLang="en-US" dirty="0"/>
                  <a:t>可记为</a:t>
                </a:r>
                <a:r>
                  <a:rPr kumimoji="1" lang="en-US" altLang="zh-CN" dirty="0"/>
                  <a:t> a</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sSub>
                      <m:sSubPr>
                        <m:ctrlPr>
                          <a:rPr kumimoji="1" lang="en-US" altLang="zh-CN"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𝑘</m:t>
                        </m:r>
                      </m:e>
                      <m:sub>
                        <m:r>
                          <a:rPr kumimoji="1" lang="en-US" altLang="zh-CN" b="0" i="1" smtClean="0">
                            <a:latin typeface="Cambria Math" panose="02040503050406030204" pitchFamily="18" charset="0"/>
                            <a:ea typeface="Cambria Math" panose="02040503050406030204" pitchFamily="18" charset="0"/>
                          </a:rPr>
                          <m:t>0</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𝑅</m:t>
                    </m:r>
                    <m:r>
                      <a:rPr kumimoji="1" lang="en-US" altLang="zh-CN" b="0" i="1" smtClean="0">
                        <a:latin typeface="Cambria Math" panose="02040503050406030204" pitchFamily="18" charset="0"/>
                        <a:ea typeface="Cambria Math" panose="02040503050406030204" pitchFamily="18" charset="0"/>
                      </a:rPr>
                      <m:t>(9⨁7)</m:t>
                    </m:r>
                  </m:oMath>
                </a14:m>
                <a:r>
                  <a:rPr kumimoji="1" lang="en-US" altLang="zh-CN" dirty="0"/>
                  <a:t>=</a:t>
                </a:r>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𝑅</m:t>
                    </m:r>
                    <m:r>
                      <a:rPr kumimoji="1" lang="en-US" altLang="zh-CN" i="1" smtClean="0">
                        <a:latin typeface="Cambria Math" panose="02040503050406030204" pitchFamily="18" charset="0"/>
                        <a:ea typeface="Cambria Math" panose="02040503050406030204" pitchFamily="18" charset="0"/>
                      </a:rPr>
                      <m:t>(</m:t>
                    </m:r>
                    <m:r>
                      <m:rPr>
                        <m:sty m:val="p"/>
                      </m:rPr>
                      <a:rPr kumimoji="1" lang="en-US" altLang="zh-CN" i="1" smtClean="0">
                        <a:latin typeface="Cambria Math" panose="02040503050406030204" pitchFamily="18" charset="0"/>
                        <a:ea typeface="Cambria Math" panose="02040503050406030204" pitchFamily="18" charset="0"/>
                      </a:rPr>
                      <m:t>e</m:t>
                    </m:r>
                    <m:r>
                      <a:rPr kumimoji="1" lang="en-US" altLang="zh-CN" i="1" smtClean="0">
                        <a:latin typeface="Cambria Math" panose="02040503050406030204" pitchFamily="18" charset="0"/>
                        <a:ea typeface="Cambria Math" panose="02040503050406030204" pitchFamily="18" charset="0"/>
                      </a:rPr>
                      <m:t>)</m:t>
                    </m:r>
                  </m:oMath>
                </a14:m>
                <a:r>
                  <a:rPr kumimoji="1" lang="en-US" altLang="zh-CN" dirty="0"/>
                  <a:t>=7</a:t>
                </a:r>
                <a:r>
                  <a:rPr kumimoji="1" lang="zh-CN" altLang="en-US" dirty="0"/>
                  <a:t>，即</a:t>
                </a:r>
                <a:r>
                  <a:rPr kumimoji="1" lang="en-US" altLang="zh-CN" dirty="0">
                    <a:ea typeface="Cambria Math" panose="02040503050406030204" pitchFamily="18" charset="0"/>
                  </a:rPr>
                  <a:t> </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𝑘</m:t>
                        </m:r>
                      </m:e>
                      <m:sub>
                        <m:r>
                          <a:rPr kumimoji="1" lang="en-US" altLang="zh-CN" i="1">
                            <a:latin typeface="Cambria Math" panose="02040503050406030204" pitchFamily="18" charset="0"/>
                            <a:ea typeface="Cambria Math" panose="02040503050406030204" pitchFamily="18" charset="0"/>
                          </a:rPr>
                          <m:t>0</m:t>
                        </m:r>
                      </m:sub>
                    </m:sSub>
                    <m:r>
                      <a:rPr kumimoji="1" lang="en-US" altLang="zh-CN" i="1">
                        <a:latin typeface="Cambria Math" panose="02040503050406030204" pitchFamily="18" charset="0"/>
                        <a:ea typeface="Cambria Math" panose="02040503050406030204" pitchFamily="18" charset="0"/>
                      </a:rPr>
                      <m:t>=</m:t>
                    </m:r>
                  </m:oMath>
                </a14:m>
                <a:r>
                  <a:rPr kumimoji="1" lang="en-US" altLang="zh-CN" dirty="0"/>
                  <a:t> a</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7</m:t>
                    </m:r>
                  </m:oMath>
                </a14:m>
                <a:r>
                  <a:rPr kumimoji="1" lang="en-US" altLang="zh-CN" dirty="0"/>
                  <a:t>=d</a:t>
                </a:r>
                <a:endParaRPr kumimoji="1" lang="zh-CN" altLang="en-US" dirty="0"/>
              </a:p>
            </p:txBody>
          </p:sp>
        </mc:Choice>
        <mc:Fallback xmlns="">
          <p:sp>
            <p:nvSpPr>
              <p:cNvPr id="3" name="内容占位符 2">
                <a:extLst>
                  <a:ext uri="{FF2B5EF4-FFF2-40B4-BE49-F238E27FC236}">
                    <a16:creationId xmlns:a16="http://schemas.microsoft.com/office/drawing/2014/main" id="{0B70D4AC-42E2-9D4C-B5F2-A3C2F5B812AE}"/>
                  </a:ext>
                </a:extLst>
              </p:cNvPr>
              <p:cNvSpPr>
                <a:spLocks noGrp="1" noRot="1" noChangeAspect="1" noMove="1" noResize="1" noEditPoints="1" noAdjustHandles="1" noChangeArrowheads="1" noChangeShapeType="1" noTextEdit="1"/>
              </p:cNvSpPr>
              <p:nvPr>
                <p:ph idx="1"/>
              </p:nvPr>
            </p:nvSpPr>
            <p:spPr>
              <a:xfrm>
                <a:off x="245330" y="1196751"/>
                <a:ext cx="11725971" cy="5441159"/>
              </a:xfrm>
              <a:blipFill>
                <a:blip r:embed="rId2"/>
                <a:stretch>
                  <a:fillRect l="-541" t="-930" r="-541" b="-395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9A6A4506-89C9-D542-949C-A5A1753B68A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2CD09C5-75E1-4379-83E0-879119D51412}" type="slidenum">
              <a:rPr kumimoji="0" lang="zh-CN" altLang="en-US" sz="1100" b="1" i="0" u="none" strike="noStrike" kern="1200" cap="none" spc="-70" normalizeH="0" baseline="0" noProof="0" smtClean="0">
                <a:ln>
                  <a:noFill/>
                </a:ln>
                <a:solidFill>
                  <a:srgbClr val="464653"/>
                </a:solidFill>
                <a:effectLst/>
                <a:uLnTx/>
                <a:uFillTx/>
                <a:latin typeface="Rockwell" panose="02060603020205020403"/>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100" b="1" i="0" u="none" strike="noStrike" kern="1200" cap="none" spc="-70" normalizeH="0" baseline="0" noProof="0" dirty="0">
              <a:ln>
                <a:noFill/>
              </a:ln>
              <a:solidFill>
                <a:srgbClr val="464653"/>
              </a:solidFill>
              <a:effectLst/>
              <a:uLnTx/>
              <a:uFillTx/>
              <a:latin typeface="Rockwell" panose="02060603020205020403"/>
              <a:cs typeface="+mn-cs"/>
            </a:endParaRPr>
          </a:p>
        </p:txBody>
      </p:sp>
      <p:pic>
        <p:nvPicPr>
          <p:cNvPr id="5" name="图片 4">
            <a:extLst>
              <a:ext uri="{FF2B5EF4-FFF2-40B4-BE49-F238E27FC236}">
                <a16:creationId xmlns:a16="http://schemas.microsoft.com/office/drawing/2014/main" xmlns="" id="{0882EFFF-4DF0-6149-9F19-0E33651C4E97}"/>
              </a:ext>
            </a:extLst>
          </p:cNvPr>
          <p:cNvPicPr>
            <a:picLocks noChangeAspect="1"/>
          </p:cNvPicPr>
          <p:nvPr/>
        </p:nvPicPr>
        <p:blipFill>
          <a:blip r:embed="rId3"/>
          <a:stretch>
            <a:fillRect/>
          </a:stretch>
        </p:blipFill>
        <p:spPr>
          <a:xfrm>
            <a:off x="9230540" y="296473"/>
            <a:ext cx="2720668" cy="900279"/>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xmlns="" id="{C7B4A04D-575F-1A43-8B26-9678A3185A3B}"/>
              </a:ext>
            </a:extLst>
          </p:cNvPr>
          <p:cNvPicPr>
            <a:picLocks noChangeAspect="1"/>
          </p:cNvPicPr>
          <p:nvPr/>
        </p:nvPicPr>
        <p:blipFill>
          <a:blip r:embed="rId4"/>
          <a:stretch>
            <a:fillRect/>
          </a:stretch>
        </p:blipFill>
        <p:spPr>
          <a:xfrm>
            <a:off x="9210446" y="1656241"/>
            <a:ext cx="2760856" cy="900279"/>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xmlns="" id="{005DF4A1-5B3A-F94C-9C1F-7EEBF98BB141}"/>
              </a:ext>
            </a:extLst>
          </p:cNvPr>
          <p:cNvPicPr>
            <a:picLocks noChangeAspect="1"/>
          </p:cNvPicPr>
          <p:nvPr/>
        </p:nvPicPr>
        <p:blipFill>
          <a:blip r:embed="rId5"/>
          <a:stretch>
            <a:fillRect/>
          </a:stretch>
        </p:blipFill>
        <p:spPr>
          <a:xfrm>
            <a:off x="3072238" y="2150780"/>
            <a:ext cx="6047523" cy="961904"/>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AAB12481-E607-AA4D-B300-1D9160515D4D}"/>
                  </a:ext>
                </a:extLst>
              </p:cNvPr>
              <p:cNvSpPr/>
              <p:nvPr/>
            </p:nvSpPr>
            <p:spPr>
              <a:xfrm>
                <a:off x="6323226" y="468046"/>
                <a:ext cx="28606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18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x</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1" lang="en-US" altLang="zh-CN" sz="1800" b="0" i="1" u="none" strike="noStrike" kern="1200" cap="none" spc="0" normalizeH="0" baseline="0" noProof="0" dirty="0">
                    <a:ln>
                      <a:noFill/>
                    </a:ln>
                    <a:solidFill>
                      <a:prstClr val="black"/>
                    </a:solidFill>
                    <a:effectLst/>
                    <a:uLnTx/>
                    <a:uFillTx/>
                    <a:latin typeface="Rockwell" panose="02060603020205020403"/>
                    <a:cs typeface="+mn-cs"/>
                  </a:rPr>
                  <a:t> k</a:t>
                </a:r>
                <a:r>
                  <a:rPr kumimoji="1" lang="en-US" altLang="zh-CN" sz="1800" b="0" i="0" u="none" strike="noStrike" kern="1200" cap="none" spc="0" normalizeH="0" baseline="-25000" noProof="0" dirty="0">
                    <a:ln>
                      <a:noFill/>
                    </a:ln>
                    <a:solidFill>
                      <a:prstClr val="black"/>
                    </a:solidFill>
                    <a:effectLst/>
                    <a:uLnTx/>
                    <a:uFillTx/>
                    <a:latin typeface="Rockwell" panose="02060603020205020403"/>
                    <a:cs typeface="+mn-cs"/>
                  </a:rPr>
                  <a:t>1</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18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18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x</a:t>
                </a:r>
                <a:r>
                  <a:rPr kumimoji="0" lang="zh-CN" altLang="en-US" sz="18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1" lang="en-US" altLang="zh-CN" sz="1800" b="0" i="1" u="none" strike="noStrike" kern="1200" cap="none" spc="0" normalizeH="0" baseline="0" noProof="0" dirty="0">
                    <a:ln>
                      <a:noFill/>
                    </a:ln>
                    <a:solidFill>
                      <a:prstClr val="black"/>
                    </a:solidFill>
                    <a:effectLst/>
                    <a:uLnTx/>
                    <a:uFillTx/>
                    <a:latin typeface="Rockwell" panose="02060603020205020403"/>
                    <a:cs typeface="+mn-cs"/>
                  </a:rPr>
                  <a:t> k</a:t>
                </a:r>
                <a:r>
                  <a:rPr kumimoji="1" lang="en-US" altLang="zh-CN" sz="1800" b="0" i="0" u="none" strike="noStrike" kern="1200" cap="none" spc="0" normalizeH="0" baseline="-25000" noProof="0" dirty="0">
                    <a:ln>
                      <a:noFill/>
                    </a:ln>
                    <a:solidFill>
                      <a:prstClr val="black"/>
                    </a:solidFill>
                    <a:effectLst/>
                    <a:uLnTx/>
                    <a:uFillTx/>
                    <a:latin typeface="Rockwell" panose="02060603020205020403"/>
                    <a:cs typeface="+mn-cs"/>
                  </a:rPr>
                  <a:t>1</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r>
                      <a:rPr kumimoji="0" lang="zh-CN" altLang="en-US" sz="1800" b="0" i="1" u="none" strike="noStrike" kern="1200" cap="none" spc="0" normalizeH="0" baseline="0" noProof="0" dirty="0">
                        <a:ln>
                          <a:noFill/>
                        </a:ln>
                        <a:solidFill>
                          <a:srgbClr val="C00000"/>
                        </a:solidFill>
                        <a:effectLst/>
                        <a:uLnTx/>
                        <a:uFillTx/>
                        <a:latin typeface="Cambria Math" panose="02040503050406030204" pitchFamily="18" charset="0"/>
                        <a:cs typeface="+mn-cs"/>
                      </a:rPr>
                      <m:t>𝛽</m:t>
                    </m:r>
                  </m:oMath>
                </a14:m>
                <a:endParaRPr kumimoji="0" lang="zh-CN" altLang="en-US" sz="1800" b="0" i="0" u="none" strike="noStrike" kern="1200" cap="none" spc="0" normalizeH="0" baseline="0" noProof="0" dirty="0">
                  <a:ln>
                    <a:noFill/>
                  </a:ln>
                  <a:solidFill>
                    <a:prstClr val="black"/>
                  </a:solidFill>
                  <a:effectLst/>
                  <a:uLnTx/>
                  <a:uFillTx/>
                  <a:latin typeface="Rockwell" panose="02060603020205020403"/>
                  <a:cs typeface="+mn-cs"/>
                </a:endParaRPr>
              </a:p>
            </p:txBody>
          </p:sp>
        </mc:Choice>
        <mc:Fallback xmlns="">
          <p:sp>
            <p:nvSpPr>
              <p:cNvPr id="9" name="矩形 8">
                <a:extLst>
                  <a:ext uri="{FF2B5EF4-FFF2-40B4-BE49-F238E27FC236}">
                    <a16:creationId xmlns:a16="http://schemas.microsoft.com/office/drawing/2014/main" id="{AAB12481-E607-AA4D-B300-1D9160515D4D}"/>
                  </a:ext>
                </a:extLst>
              </p:cNvPr>
              <p:cNvSpPr>
                <a:spLocks noRot="1" noChangeAspect="1" noMove="1" noResize="1" noEditPoints="1" noAdjustHandles="1" noChangeArrowheads="1" noChangeShapeType="1" noTextEdit="1"/>
              </p:cNvSpPr>
              <p:nvPr/>
            </p:nvSpPr>
            <p:spPr>
              <a:xfrm>
                <a:off x="6323226" y="468046"/>
                <a:ext cx="2860655" cy="369332"/>
              </a:xfrm>
              <a:prstGeom prst="rect">
                <a:avLst/>
              </a:prstGeom>
              <a:blipFill>
                <a:blip r:embed="rId6"/>
                <a:stretch>
                  <a:fillRect l="-1770" t="-6667" b="-23333"/>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xmlns="" id="{3713D335-1999-264E-A300-BF6F0AAA0432}"/>
              </a:ext>
            </a:extLst>
          </p:cNvPr>
          <p:cNvGrpSpPr/>
          <p:nvPr/>
        </p:nvGrpSpPr>
        <p:grpSpPr>
          <a:xfrm>
            <a:off x="3072238" y="4002351"/>
            <a:ext cx="6141807" cy="994934"/>
            <a:chOff x="3072238" y="4145783"/>
            <a:chExt cx="6141807" cy="994934"/>
          </a:xfrm>
        </p:grpSpPr>
        <p:pic>
          <p:nvPicPr>
            <p:cNvPr id="10" name="图片 9">
              <a:extLst>
                <a:ext uri="{FF2B5EF4-FFF2-40B4-BE49-F238E27FC236}">
                  <a16:creationId xmlns:a16="http://schemas.microsoft.com/office/drawing/2014/main" xmlns="" id="{C388324C-B270-ED4C-A5AB-49EEE29FF52C}"/>
                </a:ext>
              </a:extLst>
            </p:cNvPr>
            <p:cNvPicPr>
              <a:picLocks noChangeAspect="1"/>
            </p:cNvPicPr>
            <p:nvPr/>
          </p:nvPicPr>
          <p:blipFill>
            <a:blip r:embed="rId7"/>
            <a:stretch>
              <a:fillRect/>
            </a:stretch>
          </p:blipFill>
          <p:spPr>
            <a:xfrm>
              <a:off x="3072238" y="4145783"/>
              <a:ext cx="6141807" cy="994934"/>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7F58751B-51FD-CB4D-A9DB-9D7E4CD915A4}"/>
                    </a:ext>
                  </a:extLst>
                </p:cNvPr>
                <p:cNvSpPr/>
                <p:nvPr/>
              </p:nvSpPr>
              <p:spPr>
                <a:xfrm>
                  <a:off x="3162161" y="4686063"/>
                  <a:ext cx="352981" cy="338554"/>
                </a:xfrm>
                <a:prstGeom prst="rect">
                  <a:avLst/>
                </a:prstGeom>
                <a:solidFill>
                  <a:schemeClr val="bg1"/>
                </a:solid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l-GR"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1"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en-US" sz="1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Rockwell" panose="02060603020205020403"/>
                    <a:cs typeface="+mn-cs"/>
                  </a:endParaRPr>
                </a:p>
              </p:txBody>
            </p:sp>
          </mc:Choice>
          <mc:Fallback xmlns="">
            <p:sp>
              <p:nvSpPr>
                <p:cNvPr id="12" name="矩形 11">
                  <a:extLst>
                    <a:ext uri="{FF2B5EF4-FFF2-40B4-BE49-F238E27FC236}">
                      <a16:creationId xmlns:a16="http://schemas.microsoft.com/office/drawing/2014/main" id="{7F58751B-51FD-CB4D-A9DB-9D7E4CD915A4}"/>
                    </a:ext>
                  </a:extLst>
                </p:cNvPr>
                <p:cNvSpPr>
                  <a:spLocks noRot="1" noChangeAspect="1" noMove="1" noResize="1" noEditPoints="1" noAdjustHandles="1" noChangeArrowheads="1" noChangeShapeType="1" noTextEdit="1"/>
                </p:cNvSpPr>
                <p:nvPr/>
              </p:nvSpPr>
              <p:spPr>
                <a:xfrm>
                  <a:off x="3162161" y="4686063"/>
                  <a:ext cx="352981" cy="338554"/>
                </a:xfrm>
                <a:prstGeom prst="rect">
                  <a:avLst/>
                </a:prstGeom>
                <a:blipFill>
                  <a:blip r:embed="rId8"/>
                  <a:stretch>
                    <a:fillRect l="-6897" b="-3571"/>
                  </a:stretch>
                </a:blipFill>
              </p:spPr>
              <p:txBody>
                <a:bodyPr/>
                <a:lstStyle/>
                <a:p>
                  <a:r>
                    <a:rPr lang="zh-CN" altLang="en-US">
                      <a:noFill/>
                    </a:rPr>
                    <a:t> </a:t>
                  </a:r>
                </a:p>
              </p:txBody>
            </p:sp>
          </mc:Fallback>
        </mc:AlternateContent>
      </p:grpSp>
      <p:sp>
        <p:nvSpPr>
          <p:cNvPr id="13" name="矩形 12">
            <a:extLst>
              <a:ext uri="{FF2B5EF4-FFF2-40B4-BE49-F238E27FC236}">
                <a16:creationId xmlns:a16="http://schemas.microsoft.com/office/drawing/2014/main" xmlns="" id="{A9C38FB3-31B8-D44A-8CEF-B0D59D81177A}"/>
              </a:ext>
            </a:extLst>
          </p:cNvPr>
          <p:cNvSpPr/>
          <p:nvPr/>
        </p:nvSpPr>
        <p:spPr>
          <a:xfrm>
            <a:off x="6032810" y="4002351"/>
            <a:ext cx="657922" cy="994934"/>
          </a:xfrm>
          <a:prstGeom prst="rect">
            <a:avLst/>
          </a:prstGeom>
          <a:solidFill>
            <a:schemeClr val="accent1">
              <a:alpha val="22000"/>
            </a:schemeClr>
          </a:solidFill>
          <a:ln>
            <a:solidFill>
              <a:srgbClr val="9B320E">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Rockwell" panose="02060603020205020403"/>
              <a:cs typeface="+mn-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6548577B-1467-474A-BE2B-EAF0B66E32EC}"/>
                  </a:ext>
                </a:extLst>
              </p:cNvPr>
              <p:cNvSpPr/>
              <p:nvPr/>
            </p:nvSpPr>
            <p:spPr>
              <a:xfrm>
                <a:off x="10202050" y="642755"/>
                <a:ext cx="3888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solidFill>
                            <a:srgbClr val="C00000"/>
                          </a:solidFill>
                          <a:latin typeface="Cambria Math" panose="02040503050406030204" pitchFamily="18" charset="0"/>
                        </a:rPr>
                        <m:t>𝛽</m:t>
                      </m:r>
                    </m:oMath>
                  </m:oMathPara>
                </a14:m>
                <a:endParaRPr lang="zh-CN" altLang="en-US" dirty="0"/>
              </a:p>
            </p:txBody>
          </p:sp>
        </mc:Choice>
        <mc:Fallback xmlns="">
          <p:sp>
            <p:nvSpPr>
              <p:cNvPr id="7" name="矩形 6">
                <a:extLst>
                  <a:ext uri="{FF2B5EF4-FFF2-40B4-BE49-F238E27FC236}">
                    <a16:creationId xmlns:a16="http://schemas.microsoft.com/office/drawing/2014/main" id="{6548577B-1467-474A-BE2B-EAF0B66E32EC}"/>
                  </a:ext>
                </a:extLst>
              </p:cNvPr>
              <p:cNvSpPr>
                <a:spLocks noRot="1" noChangeAspect="1" noMove="1" noResize="1" noEditPoints="1" noAdjustHandles="1" noChangeArrowheads="1" noChangeShapeType="1" noTextEdit="1"/>
              </p:cNvSpPr>
              <p:nvPr/>
            </p:nvSpPr>
            <p:spPr>
              <a:xfrm>
                <a:off x="10202050" y="642755"/>
                <a:ext cx="388824" cy="369332"/>
              </a:xfrm>
              <a:prstGeom prst="rect">
                <a:avLst/>
              </a:prstGeom>
              <a:blipFill>
                <a:blip r:embed="rId9"/>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xmlns="" id="{E7F97523-60E1-E242-89BC-BE9741283737}"/>
                  </a:ext>
                </a:extLst>
              </p:cNvPr>
              <p:cNvSpPr/>
              <p:nvPr/>
            </p:nvSpPr>
            <p:spPr>
              <a:xfrm>
                <a:off x="10154882" y="2002523"/>
                <a:ext cx="3888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dirty="0">
                          <a:solidFill>
                            <a:srgbClr val="C00000"/>
                          </a:solidFill>
                          <a:latin typeface="Cambria Math" panose="02040503050406030204" pitchFamily="18" charset="0"/>
                        </a:rPr>
                        <m:t>𝛽</m:t>
                      </m:r>
                    </m:oMath>
                  </m:oMathPara>
                </a14:m>
                <a:endParaRPr lang="zh-CN" altLang="en-US" dirty="0"/>
              </a:p>
            </p:txBody>
          </p:sp>
        </mc:Choice>
        <mc:Fallback xmlns="">
          <p:sp>
            <p:nvSpPr>
              <p:cNvPr id="15" name="矩形 14">
                <a:extLst>
                  <a:ext uri="{FF2B5EF4-FFF2-40B4-BE49-F238E27FC236}">
                    <a16:creationId xmlns:a16="http://schemas.microsoft.com/office/drawing/2014/main" id="{E7F97523-60E1-E242-89BC-BE9741283737}"/>
                  </a:ext>
                </a:extLst>
              </p:cNvPr>
              <p:cNvSpPr>
                <a:spLocks noRot="1" noChangeAspect="1" noMove="1" noResize="1" noEditPoints="1" noAdjustHandles="1" noChangeArrowheads="1" noChangeShapeType="1" noTextEdit="1"/>
              </p:cNvSpPr>
              <p:nvPr/>
            </p:nvSpPr>
            <p:spPr>
              <a:xfrm>
                <a:off x="10154882" y="2002523"/>
                <a:ext cx="388824" cy="369332"/>
              </a:xfrm>
              <a:prstGeom prst="rect">
                <a:avLst/>
              </a:prstGeom>
              <a:blipFill>
                <a:blip r:embed="rId10"/>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1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linds(horizontal)">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blinds(horizontal)">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3" name="标题 1"/>
          <p:cNvSpPr>
            <a:spLocks noGrp="1"/>
          </p:cNvSpPr>
          <p:nvPr>
            <p:ph type="title"/>
          </p:nvPr>
        </p:nvSpPr>
        <p:spPr/>
        <p:txBody>
          <a:bodyPr/>
          <a:lstStyle/>
          <a:p>
            <a:r>
              <a:rPr lang="zh-CN" altLang="en-US" dirty="0"/>
              <a:t>有关</a:t>
            </a:r>
            <a:r>
              <a:rPr lang="en-US" altLang="zh-CN" dirty="0"/>
              <a:t>S</a:t>
            </a:r>
            <a:r>
              <a:rPr lang="zh-CN" altLang="en-US" dirty="0"/>
              <a:t>盒的方程求解</a:t>
            </a:r>
            <a:r>
              <a:rPr lang="en-US" altLang="zh-CN" dirty="0"/>
              <a:t>-2</a:t>
            </a:r>
            <a:endParaRPr lang="zh-CN" altLang="en-US" dirty="0"/>
          </a:p>
        </p:txBody>
      </p:sp>
      <p:graphicFrame>
        <p:nvGraphicFramePr>
          <p:cNvPr id="186370" name="Object 2"/>
          <p:cNvGraphicFramePr>
            <a:graphicFrameLocks noChangeAspect="1"/>
          </p:cNvGraphicFramePr>
          <p:nvPr>
            <p:extLst/>
          </p:nvPr>
        </p:nvGraphicFramePr>
        <p:xfrm>
          <a:off x="505620" y="1469571"/>
          <a:ext cx="1081087" cy="3275785"/>
        </p:xfrm>
        <a:graphic>
          <a:graphicData uri="http://schemas.openxmlformats.org/presentationml/2006/ole">
            <mc:AlternateContent xmlns:mc="http://schemas.openxmlformats.org/markup-compatibility/2006">
              <mc:Choice xmlns:v="urn:schemas-microsoft-com:vml" Requires="v">
                <p:oleObj spid="_x0000_s8235" name="Equation" r:id="rId4" imgW="583920" imgH="1625400" progId="Equation.DSMT4">
                  <p:embed/>
                </p:oleObj>
              </mc:Choice>
              <mc:Fallback>
                <p:oleObj name="Equation" r:id="rId4" imgW="583920" imgH="1625400" progId="Equation.DSMT4">
                  <p:embed/>
                  <p:pic>
                    <p:nvPicPr>
                      <p:cNvPr id="18637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20" y="1469571"/>
                        <a:ext cx="1081087" cy="3275785"/>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186374" name="TextBox 5"/>
              <p:cNvSpPr txBox="1">
                <a:spLocks noChangeArrowheads="1"/>
              </p:cNvSpPr>
              <p:nvPr/>
            </p:nvSpPr>
            <p:spPr bwMode="auto">
              <a:xfrm>
                <a:off x="2838903" y="1095518"/>
                <a:ext cx="9058930" cy="5320752"/>
              </a:xfrm>
              <a:prstGeom prst="rect">
                <a:avLst/>
              </a:prstGeom>
              <a:noFill/>
              <a:ln w="9525">
                <a:noFill/>
                <a:miter lim="800000"/>
                <a:headEnd/>
                <a:tailEnd/>
              </a:ln>
            </p:spPr>
            <p:txBody>
              <a:bodyPr wrap="square">
                <a:spAutoFit/>
              </a:bodyPr>
              <a:lstStyle/>
              <a:p>
                <a:pPr marL="342900" marR="0" lvl="0" indent="-342900" algn="l" defTabSz="914400" rtl="0" eaLnBrk="1" fontAlgn="base" latinLnBrk="0" hangingPunct="1">
                  <a:lnSpc>
                    <a:spcPct val="100000"/>
                  </a:lnSpc>
                  <a:spcBef>
                    <a:spcPct val="0"/>
                  </a:spcBef>
                  <a:spcAft>
                    <a:spcPct val="0"/>
                  </a:spcAft>
                  <a:buClr>
                    <a:srgbClr val="C00000"/>
                  </a:buClr>
                  <a:buSzPct val="50000"/>
                  <a:buFont typeface="Wingdings" pitchFamily="2" charset="2"/>
                  <a:buChar char="n"/>
                  <a:tabLst/>
                  <a:defRPr/>
                </a:pP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x</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key</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x</a:t>
                </a:r>
                <a:r>
                  <a:rPr kumimoji="0" lang="zh-CN" altLang="en-US" sz="2400" b="0" i="1"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key</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r>
                      <a:rPr kumimoji="0" lang="zh-CN" altLang="en-US" sz="2400" b="0"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𝛽</m:t>
                    </m:r>
                  </m:oMath>
                </a14:m>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
                    <a:srgbClr val="C00000"/>
                  </a:buClr>
                  <a:buSzPct val="50000"/>
                  <a:buFont typeface="Wingdings" pitchFamily="2" charset="2"/>
                  <a:buChar char="n"/>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
                    <a:srgbClr val="C00000"/>
                  </a:buClr>
                  <a:buSzPct val="50000"/>
                  <a:buFont typeface="Wingdings" pitchFamily="2" charset="2"/>
                  <a:buChar char="n"/>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方法二：利用</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盒差分分布表（</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DDT</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），求解密钥</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800100" marR="0" lvl="1" indent="-342900" algn="l" defTabSz="914400" rtl="0" eaLnBrk="1" fontAlgn="base" latinLnBrk="0" hangingPunct="1">
                  <a:lnSpc>
                    <a:spcPct val="100000"/>
                  </a:lnSpc>
                  <a:spcBef>
                    <a:spcPct val="0"/>
                  </a:spcBef>
                  <a:spcAft>
                    <a:spcPct val="0"/>
                  </a:spcAft>
                  <a:buClr>
                    <a:srgbClr val="C00000"/>
                  </a:buClr>
                  <a:buSzPct val="50000"/>
                  <a:buFont typeface="Wingdings" pitchFamily="2" charset="2"/>
                  <a:buChar char="n"/>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性质：对一个</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盒，若已知输入对异或密钥之前的取值和相应输出对的差分，则可根据</a:t>
                </a:r>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盒的差分分布表，确定候选密钥集合</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fontAlgn="base">
                  <a:spcBef>
                    <a:spcPct val="0"/>
                  </a:spcBef>
                  <a:spcAft>
                    <a:spcPct val="0"/>
                  </a:spcAft>
                  <a:buClr>
                    <a:srgbClr val="C00000"/>
                  </a:buClr>
                  <a:buSzPct val="50000"/>
                  <a:defRPr/>
                </a:pPr>
                <a:r>
                  <a:rPr kumimoji="0" lang="zh-CN" altLang="en-US" sz="2800" b="0" i="0" u="none" strike="noStrike" kern="1200" cap="none" spc="0" normalizeH="0" baseline="0" noProof="0" dirty="0">
                    <a:ln>
                      <a:noFill/>
                    </a:ln>
                    <a:solidFill>
                      <a:prstClr val="black"/>
                    </a:solidFill>
                    <a:effectLst/>
                    <a:uLnTx/>
                    <a:uFillTx/>
                    <a:latin typeface="Rockwell" panose="02060603020205020403"/>
                    <a:cs typeface="+mn-cs"/>
                  </a:rPr>
                  <a:t>    </a:t>
                </a:r>
                <a14:m>
                  <m:oMath xmlns:m="http://schemas.openxmlformats.org/officeDocument/2006/math">
                    <m:d>
                      <m:dPr>
                        <m:begChr m:val=""/>
                        <m:endChr m:val="}"/>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eqArr>
                          <m:eqArr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eqArrPr>
                          <m:e>
                            <m:r>
                              <m:rPr>
                                <m:nor/>
                              </m:rP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m:t>
                            </m:r>
                            <m: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 </m:t>
                            </m:r>
                            <m:sSup>
                              <m:sSupPr>
                                <m:ctrlP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up>
                            </m:sSup>
                            <m: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nor/>
                              </m:rP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m:t> </m:t>
                            </m:r>
                            <m: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 </m:t>
                            </m:r>
                            <m:r>
                              <a:rPr kumimoji="0" lang="zh-CN"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e>
                          <m:e>
                            <m:r>
                              <a:rPr kumimoji="0" lang="zh-CN" altLang="en-US"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lang="zh-CN" altLang="en-US" sz="2800" i="1" dirty="0">
                                <a:solidFill>
                                  <a:srgbClr val="C00000"/>
                                </a:solidFill>
                                <a:latin typeface="Cambria Math" panose="02040503050406030204" pitchFamily="18" charset="0"/>
                              </a:rPr>
                              <m:t>𝛽</m:t>
                            </m:r>
                          </m:e>
                        </m:eqArr>
                      </m:e>
                    </m:d>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eqArr>
                          <m:eqArrPr>
                            <m:ctrlP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eqArrPr>
                          <m:e>
                            <m:r>
                              <m:rPr>
                                <m:sty m:val="p"/>
                              </m:rP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S</m:t>
                            </m:r>
                            <m:r>
                              <a:rPr kumimoji="0" lang="zh-CN" altLang="en-US"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盒</m:t>
                            </m:r>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的</m:t>
                            </m:r>
                            <m:r>
                              <a:rPr kumimoji="0" lang="zh-CN" altLang="en-US"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可能的</m:t>
                            </m:r>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输入</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𝑋</m:t>
                            </m:r>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的</m:t>
                            </m:r>
                            <m:r>
                              <a:rPr kumimoji="0" lang="zh-CN" altLang="en-US"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集</m:t>
                            </m:r>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合</m:t>
                            </m:r>
                            <m:r>
                              <m:rPr>
                                <m:nor/>
                              </m:rPr>
                              <a:rPr lang="en-US" altLang="zh-CN" sz="2400" i="1" dirty="0">
                                <a:solidFill>
                                  <a:prstClr val="black"/>
                                </a:solidFill>
                                <a:latin typeface="Times New Roman" panose="02020603050405020304" pitchFamily="18" charset="0"/>
                                <a:cs typeface="Times New Roman" panose="02020603050405020304" pitchFamily="18" charset="0"/>
                              </a:rPr>
                              <m:t>IN</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s</m:t>
                            </m:r>
                            <m:r>
                              <m:rPr>
                                <m:nor/>
                              </m:rPr>
                              <a:rPr lang="en-US" altLang="zh-CN" sz="2400" dirty="0">
                                <a:solidFill>
                                  <a:prstClr val="black"/>
                                </a:solidFill>
                                <a:latin typeface="Times New Roman" panose="02020603050405020304" pitchFamily="18" charset="0"/>
                                <a:cs typeface="Times New Roman" panose="02020603050405020304" pitchFamily="18" charset="0"/>
                              </a:rPr>
                              <m:t>(</m:t>
                            </m:r>
                            <m:r>
                              <a:rPr lang="zh-CN" altLang="en-US" sz="2400" i="1">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𝑥</m:t>
                            </m:r>
                            <m:r>
                              <m:rPr>
                                <m:nor/>
                              </m:rPr>
                              <a:rPr lang="en-US" altLang="zh-CN" sz="2400" dirty="0">
                                <a:solidFill>
                                  <a:prstClr val="black"/>
                                </a:solidFill>
                                <a:latin typeface="Times New Roman" panose="02020603050405020304" pitchFamily="18" charset="0"/>
                                <a:cs typeface="Times New Roman" panose="02020603050405020304" pitchFamily="18" charset="0"/>
                              </a:rPr>
                              <m:t>,</m:t>
                            </m:r>
                            <m:r>
                              <a:rPr lang="zh-CN" altLang="en-US" sz="2400" i="1" dirty="0">
                                <a:solidFill>
                                  <a:srgbClr val="C00000"/>
                                </a:solidFill>
                                <a:latin typeface="Cambria Math" panose="02040503050406030204" pitchFamily="18" charset="0"/>
                              </a:rPr>
                              <m:t>𝛽</m:t>
                            </m:r>
                            <m:r>
                              <m:rPr>
                                <m:nor/>
                              </m:rPr>
                              <a:rPr lang="en-US" altLang="zh-CN" sz="2400" dirty="0">
                                <a:solidFill>
                                  <a:prstClr val="black"/>
                                </a:solidFill>
                                <a:latin typeface="Times New Roman" panose="02020603050405020304" pitchFamily="18" charset="0"/>
                                <a:cs typeface="Times New Roman" panose="02020603050405020304" pitchFamily="18" charset="0"/>
                              </a:rPr>
                              <m:t>)</m:t>
                            </m:r>
                          </m:e>
                          <m:e/>
                          <m:e>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𝑥</m:t>
                            </m:r>
                          </m:e>
                        </m:eqArr>
                      </m:e>
                    </m:d>
                  </m:oMath>
                </a14:m>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p>
              <a:p>
                <a:pPr marL="0" marR="0" lvl="0" indent="0" algn="l" defTabSz="914400" rtl="0" eaLnBrk="1" fontAlgn="base" latinLnBrk="0" hangingPunct="1">
                  <a:lnSpc>
                    <a:spcPct val="100000"/>
                  </a:lnSpc>
                  <a:spcBef>
                    <a:spcPct val="0"/>
                  </a:spcBef>
                  <a:spcAft>
                    <a:spcPct val="0"/>
                  </a:spcAft>
                  <a:buClr>
                    <a:srgbClr val="C00000"/>
                  </a:buClr>
                  <a:buSzPct val="50000"/>
                  <a:buFont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groupChr>
                      <m:groupChrPr>
                        <m:chr m:val="⇒"/>
                        <m:vertJc m:val="bot"/>
                        <m:ctrlP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groupChrPr>
                      <m:e>
                        <m:r>
                          <m:rPr>
                            <m:brk m:alnAt="2"/>
                          </m:rP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𝑘𝑒𝑦</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𝑋</m:t>
                        </m:r>
                      </m:e>
                    </m:groupChr>
                    <m:r>
                      <a:rPr kumimoji="0" lang="zh-CN" alt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候选</m:t>
                    </m:r>
                    <m: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密钥</m:t>
                    </m:r>
                    <m:r>
                      <a:rPr kumimoji="0" lang="zh-CN" alt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集合</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𝑘𝑒𝑦</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𝑘𝑒𝑦</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oMath>
                </a14:m>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m:rPr>
                        <m:brk m:alnAt="2"/>
                      </m:rP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𝑋</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𝑋</m:t>
                    </m:r>
                  </m:oMath>
                </a14:m>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r>
                      <m:rPr>
                        <m:nor/>
                      </m:rP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IN</m:t>
                    </m:r>
                    <m:r>
                      <m:rPr>
                        <m:nor/>
                      </m:rPr>
                      <a:rPr kumimoji="0" lang="en-US" altLang="zh-CN" sz="2400" b="0" i="1" u="none" strike="noStrike" kern="1200" cap="none" spc="0" normalizeH="0" baseline="-25000" noProof="0" dirty="0">
                        <a:ln>
                          <a:noFill/>
                        </a:ln>
                        <a:solidFill>
                          <a:prstClr val="black"/>
                        </a:solidFill>
                        <a:effectLst/>
                        <a:uLnTx/>
                        <a:uFillTx/>
                        <a:latin typeface="Times New Roman" panose="02020603050405020304" pitchFamily="18" charset="0"/>
                        <a:cs typeface="Times New Roman" panose="02020603050405020304" pitchFamily="18" charset="0"/>
                      </a:rPr>
                      <m:t>s</m:t>
                    </m:r>
                    <m:r>
                      <m:rPr>
                        <m:nor/>
                      </m:rP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r>
                      <m:rPr>
                        <m:nor/>
                      </m:rP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m:rPr>
                        <m:nor/>
                      </m:rP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m:t>)</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endPar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00000"/>
                  </a:lnSpc>
                  <a:spcBef>
                    <a:spcPct val="0"/>
                  </a:spcBef>
                  <a:spcAft>
                    <a:spcPct val="0"/>
                  </a:spcAft>
                  <a:buClr>
                    <a:srgbClr val="C00000"/>
                  </a:buClr>
                  <a:buSzPct val="50000"/>
                  <a:buFont typeface="Wingdings" pitchFamily="2" charset="2"/>
                  <a:buChar char="n"/>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800100" lvl="1" indent="-342900" fontAlgn="base">
                  <a:spcBef>
                    <a:spcPct val="0"/>
                  </a:spcBef>
                  <a:spcAft>
                    <a:spcPct val="0"/>
                  </a:spcAft>
                  <a:buClr>
                    <a:srgbClr val="C00000"/>
                  </a:buClr>
                  <a:buSzPct val="50000"/>
                  <a:buFont typeface="Wingdings" pitchFamily="2" charset="2"/>
                  <a:buChar char="n"/>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对落在</a:t>
                </a:r>
                <a14:m>
                  <m:oMath xmlns:m="http://schemas.openxmlformats.org/officeDocument/2006/math">
                    <m:r>
                      <a:rPr kumimoji="0" lang="zh-CN" altLang="en-US" sz="2400" b="0" i="0"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候选密钥集合</m:t>
                    </m:r>
                  </m:oMath>
                </a14:m>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中的子密钥相应计数器</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选择多对</a:t>
                </a:r>
                <a:r>
                  <a:rPr lang="en-US" altLang="zh-CN" sz="2400" dirty="0">
                    <a:solidFill>
                      <a:prstClr val="black"/>
                    </a:solidFill>
                    <a:latin typeface="Times New Roman" panose="02020603050405020304" pitchFamily="18" charset="0"/>
                    <a:cs typeface="Times New Roman" panose="02020603050405020304" pitchFamily="18" charset="0"/>
                  </a:rPr>
                  <a:t>(</a:t>
                </a:r>
                <a:r>
                  <a:rPr lang="en-US" altLang="zh-CN" sz="2400" i="1" dirty="0">
                    <a:solidFill>
                      <a:prstClr val="black"/>
                    </a:solidFill>
                    <a:latin typeface="Times New Roman" panose="02020603050405020304" pitchFamily="18" charset="0"/>
                    <a:cs typeface="Times New Roman" panose="02020603050405020304" pitchFamily="18" charset="0"/>
                  </a:rPr>
                  <a:t> x</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 </a:t>
                </a:r>
                <a:r>
                  <a:rPr lang="en-US" altLang="zh-CN" sz="2400" i="1" dirty="0">
                    <a:solidFill>
                      <a:prstClr val="black"/>
                    </a:solidFill>
                    <a:latin typeface="Times New Roman" panose="02020603050405020304" pitchFamily="18" charset="0"/>
                    <a:cs typeface="Times New Roman" panose="02020603050405020304" pitchFamily="18" charset="0"/>
                  </a:rPr>
                  <a:t>x</a:t>
                </a:r>
                <a:r>
                  <a:rPr lang="zh-CN" altLang="en-US" sz="2400" i="1"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sz="2400" dirty="0">
                        <a:solidFill>
                          <a:prstClr val="black"/>
                        </a:solidFill>
                        <a:latin typeface="Cambria Math" panose="02040503050406030204" pitchFamily="18" charset="0"/>
                      </a:rPr>
                      <m:t>)</m:t>
                    </m:r>
                  </m:oMath>
                </a14:m>
                <a:r>
                  <a:rPr lang="zh-CN" altLang="en-US" sz="2400" dirty="0">
                    <a:solidFill>
                      <a:prstClr val="black"/>
                    </a:solidFill>
                    <a:latin typeface="Times New Roman" panose="02020603050405020304" pitchFamily="18" charset="0"/>
                    <a:cs typeface="Times New Roman" panose="02020603050405020304" pitchFamily="18" charset="0"/>
                  </a:rPr>
                  <a:t>重复上面过程，</a:t>
                </a:r>
                <a:r>
                  <a:rPr kumimoji="1" lang="zh-CN" altLang="en-US" sz="2400" dirty="0"/>
                  <a:t>选择计数器数值最大的作为正确密钥输出</a:t>
                </a:r>
                <a:endParaRPr lang="en-US" altLang="zh-CN" sz="2400" dirty="0">
                  <a:solidFill>
                    <a:prstClr val="black"/>
                  </a:solidFill>
                  <a:latin typeface="Times New Roman" panose="02020603050405020304" pitchFamily="18" charset="0"/>
                  <a:cs typeface="Times New Roman" panose="02020603050405020304" pitchFamily="18" charset="0"/>
                </a:endParaRPr>
              </a:p>
              <a:p>
                <a:pPr marL="800100" marR="0" lvl="1" indent="-342900" algn="l" defTabSz="914400" rtl="0" eaLnBrk="1" fontAlgn="base" latinLnBrk="0" hangingPunct="1">
                  <a:lnSpc>
                    <a:spcPct val="100000"/>
                  </a:lnSpc>
                  <a:spcBef>
                    <a:spcPct val="0"/>
                  </a:spcBef>
                  <a:spcAft>
                    <a:spcPct val="0"/>
                  </a:spcAft>
                  <a:buClr>
                    <a:srgbClr val="C00000"/>
                  </a:buClr>
                  <a:buSzPct val="50000"/>
                  <a:buFont typeface="Wingdings" pitchFamily="2" charset="2"/>
                  <a:buChar char="n"/>
                  <a:tabLst/>
                  <a:defRPr/>
                </a:pP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186374" name="TextBox 5"/>
              <p:cNvSpPr txBox="1">
                <a:spLocks noRot="1" noChangeAspect="1" noMove="1" noResize="1" noEditPoints="1" noAdjustHandles="1" noChangeArrowheads="1" noChangeShapeType="1" noTextEdit="1"/>
              </p:cNvSpPr>
              <p:nvPr/>
            </p:nvSpPr>
            <p:spPr bwMode="auto">
              <a:xfrm>
                <a:off x="2838903" y="1095518"/>
                <a:ext cx="9058930" cy="5320752"/>
              </a:xfrm>
              <a:prstGeom prst="rect">
                <a:avLst/>
              </a:prstGeom>
              <a:blipFill>
                <a:blip r:embed="rId6"/>
                <a:stretch>
                  <a:fillRect t="-714" r="-9944" b="-20000"/>
                </a:stretch>
              </a:blipFill>
              <a:ln w="9525">
                <a:noFill/>
                <a:miter lim="800000"/>
                <a:headEnd/>
                <a:tailEnd/>
              </a:ln>
            </p:spPr>
            <p:txBody>
              <a:bodyPr/>
              <a:lstStyle/>
              <a:p>
                <a:r>
                  <a:rPr lang="zh-CN" altLang="en-US">
                    <a:noFill/>
                  </a:rPr>
                  <a:t> </a:t>
                </a:r>
              </a:p>
            </p:txBody>
          </p:sp>
        </mc:Fallback>
      </mc:AlternateContent>
      <p:graphicFrame>
        <p:nvGraphicFramePr>
          <p:cNvPr id="9" name="Object 3">
            <a:extLst>
              <a:ext uri="{FF2B5EF4-FFF2-40B4-BE49-F238E27FC236}">
                <a16:creationId xmlns:a16="http://schemas.microsoft.com/office/drawing/2014/main" xmlns="" id="{E9E4B754-B638-4142-98F7-11C93185D468}"/>
              </a:ext>
            </a:extLst>
          </p:cNvPr>
          <p:cNvGraphicFramePr>
            <a:graphicFrameLocks noChangeAspect="1"/>
          </p:cNvGraphicFramePr>
          <p:nvPr>
            <p:extLst/>
          </p:nvPr>
        </p:nvGraphicFramePr>
        <p:xfrm>
          <a:off x="1661145" y="1469572"/>
          <a:ext cx="1103320" cy="3277386"/>
        </p:xfrm>
        <a:graphic>
          <a:graphicData uri="http://schemas.openxmlformats.org/presentationml/2006/ole">
            <mc:AlternateContent xmlns:mc="http://schemas.openxmlformats.org/markup-compatibility/2006">
              <mc:Choice xmlns:v="urn:schemas-microsoft-com:vml" Requires="v">
                <p:oleObj spid="_x0000_s8236" name="Equation" r:id="rId7" imgW="583920" imgH="1663560" progId="Equation.DSMT4">
                  <p:embed/>
                </p:oleObj>
              </mc:Choice>
              <mc:Fallback>
                <p:oleObj name="Equation" r:id="rId7" imgW="583920" imgH="1663560" progId="Equation.DSMT4">
                  <p:embed/>
                  <p:pic>
                    <p:nvPicPr>
                      <p:cNvPr id="9" name="Object 3">
                        <a:extLst>
                          <a:ext uri="{FF2B5EF4-FFF2-40B4-BE49-F238E27FC236}">
                            <a16:creationId xmlns:a16="http://schemas.microsoft.com/office/drawing/2014/main" xmlns="" id="{E9E4B754-B638-4142-98F7-11C93185D4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1145" y="1469572"/>
                        <a:ext cx="1103320" cy="3277386"/>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CFDB2787-F7AB-B846-A48A-FE72C9AACECA}"/>
                  </a:ext>
                </a:extLst>
              </p:cNvPr>
              <p:cNvSpPr/>
              <p:nvPr/>
            </p:nvSpPr>
            <p:spPr>
              <a:xfrm>
                <a:off x="505620" y="2781781"/>
                <a:ext cx="1479318" cy="409599"/>
              </a:xfrm>
              <a:prstGeom prst="rect">
                <a:avLst/>
              </a:prstGeom>
              <a:solidFill>
                <a:schemeClr val="accent1">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lvl="0" algn="ctr">
                  <a:defRPr/>
                </a:pPr>
                <a14:m>
                  <m:oMathPara xmlns:m="http://schemas.openxmlformats.org/officeDocument/2006/math">
                    <m:oMathParaPr>
                      <m:jc m:val="centerGroup"/>
                    </m:oMathParaPr>
                    <m:oMath xmlns:m="http://schemas.openxmlformats.org/officeDocument/2006/math">
                      <m:r>
                        <m:rPr>
                          <m:nor/>
                        </m:rPr>
                        <a:rPr kumimoji="0" lang="en-US" altLang="zh-CN" sz="2000" b="0" i="1" u="none" strike="noStrike" kern="1200" cap="none" spc="0" normalizeH="0" baseline="0" noProof="0" dirty="0">
                          <a:ln>
                            <a:noFill/>
                          </a:ln>
                          <a:solidFill>
                            <a:prstClr val="black"/>
                          </a:solidFill>
                          <a:effectLst/>
                          <a:uLnTx/>
                          <a:uFillTx/>
                          <a:latin typeface="Rockwell" panose="02060603020205020403"/>
                          <a:cs typeface="+mn-cs"/>
                        </a:rPr>
                        <m:t>IN</m:t>
                      </m:r>
                      <m:r>
                        <m:rPr>
                          <m:nor/>
                        </m:rPr>
                        <a:rPr kumimoji="0" lang="en-US" altLang="zh-CN" sz="2000" b="0" i="1" u="none" strike="noStrike" kern="1200" cap="none" spc="0" normalizeH="0" baseline="-25000" noProof="0" dirty="0">
                          <a:ln>
                            <a:noFill/>
                          </a:ln>
                          <a:solidFill>
                            <a:prstClr val="black"/>
                          </a:solidFill>
                          <a:effectLst/>
                          <a:uLnTx/>
                          <a:uFillTx/>
                          <a:latin typeface="Rockwell" panose="02060603020205020403"/>
                          <a:cs typeface="+mn-cs"/>
                        </a:rPr>
                        <m:t>s</m:t>
                      </m:r>
                      <m:r>
                        <m:rPr>
                          <m:nor/>
                        </m:rPr>
                        <a:rPr kumimoji="0" lang="en-US" altLang="zh-CN" sz="2000" b="0" i="0" u="none" strike="noStrike" kern="1200" cap="none" spc="0" normalizeH="0" baseline="0" noProof="0" dirty="0">
                          <a:ln>
                            <a:noFill/>
                          </a:ln>
                          <a:solidFill>
                            <a:prstClr val="black"/>
                          </a:solidFill>
                          <a:effectLst/>
                          <a:uLnTx/>
                          <a:uFillTx/>
                          <a:latin typeface="Rockwell" panose="02060603020205020403"/>
                          <a:cs typeface="+mn-cs"/>
                        </a:rPr>
                        <m:t>(</m:t>
                      </m: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r>
                        <m:rPr>
                          <m:nor/>
                        </m:rPr>
                        <a:rPr kumimoji="0" lang="en-US" altLang="zh-CN" sz="2000" b="0" i="0" u="none" strike="noStrike" kern="1200" cap="none" spc="0" normalizeH="0" baseline="0" noProof="0" dirty="0">
                          <a:ln>
                            <a:noFill/>
                          </a:ln>
                          <a:solidFill>
                            <a:prstClr val="black"/>
                          </a:solidFill>
                          <a:effectLst/>
                          <a:uLnTx/>
                          <a:uFillTx/>
                          <a:latin typeface="Rockwell" panose="02060603020205020403"/>
                          <a:cs typeface="+mn-cs"/>
                        </a:rPr>
                        <m:t>,</m:t>
                      </m:r>
                      <m:r>
                        <a:rPr lang="zh-CN" altLang="en-US" sz="2000" i="1" dirty="0">
                          <a:solidFill>
                            <a:srgbClr val="C00000"/>
                          </a:solidFill>
                          <a:latin typeface="Cambria Math" panose="02040503050406030204" pitchFamily="18" charset="0"/>
                        </a:rPr>
                        <m:t>𝛽</m:t>
                      </m:r>
                      <m:r>
                        <m:rPr>
                          <m:nor/>
                        </m:rPr>
                        <a:rPr kumimoji="0" lang="en-US" altLang="zh-CN" sz="2000" b="0" i="0" u="none" strike="noStrike" kern="1200" cap="none" spc="0" normalizeH="0" baseline="0" noProof="0" dirty="0">
                          <a:ln>
                            <a:noFill/>
                          </a:ln>
                          <a:solidFill>
                            <a:prstClr val="black"/>
                          </a:solidFill>
                          <a:effectLst/>
                          <a:uLnTx/>
                          <a:uFillTx/>
                          <a:latin typeface="Rockwell" panose="02060603020205020403"/>
                          <a:cs typeface="+mn-cs"/>
                        </a:rPr>
                        <m:t>)</m:t>
                      </m:r>
                    </m:oMath>
                  </m:oMathPara>
                </a14:m>
                <a:endParaRPr kumimoji="0" lang="zh-CN" altLang="en-U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Rockwell" panose="02060603020205020403"/>
                  <a:cs typeface="+mn-cs"/>
                </a:endParaRPr>
              </a:p>
            </p:txBody>
          </p:sp>
        </mc:Choice>
        <mc:Fallback xmlns="">
          <p:sp>
            <p:nvSpPr>
              <p:cNvPr id="2" name="矩形 1">
                <a:extLst>
                  <a:ext uri="{FF2B5EF4-FFF2-40B4-BE49-F238E27FC236}">
                    <a16:creationId xmlns:a16="http://schemas.microsoft.com/office/drawing/2014/main" id="{CFDB2787-F7AB-B846-A48A-FE72C9AACECA}"/>
                  </a:ext>
                </a:extLst>
              </p:cNvPr>
              <p:cNvSpPr>
                <a:spLocks noRot="1" noChangeAspect="1" noMove="1" noResize="1" noEditPoints="1" noAdjustHandles="1" noChangeArrowheads="1" noChangeShapeType="1" noTextEdit="1"/>
              </p:cNvSpPr>
              <p:nvPr/>
            </p:nvSpPr>
            <p:spPr>
              <a:xfrm>
                <a:off x="505620" y="2781781"/>
                <a:ext cx="1479318" cy="409599"/>
              </a:xfrm>
              <a:prstGeom prst="rect">
                <a:avLst/>
              </a:prstGeom>
              <a:blipFill>
                <a:blip r:embed="rId9"/>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0A5142FA-BD2B-0B4F-AC91-B0A61746AC0C}"/>
                  </a:ext>
                </a:extLst>
              </p:cNvPr>
              <p:cNvSpPr/>
              <p:nvPr/>
            </p:nvSpPr>
            <p:spPr>
              <a:xfrm>
                <a:off x="484523" y="3079989"/>
                <a:ext cx="3970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solidFill>
                            <a:prstClr val="black"/>
                          </a:solidFill>
                          <a:latin typeface="Cambria Math" panose="02040503050406030204" pitchFamily="18" charset="0"/>
                          <a:ea typeface="Cambria Math" panose="02040503050406030204" pitchFamily="18" charset="0"/>
                        </a:rPr>
                        <m:t>𝑋</m:t>
                      </m:r>
                    </m:oMath>
                  </m:oMathPara>
                </a14:m>
                <a:endParaRPr lang="zh-CN" altLang="en-US" dirty="0"/>
              </a:p>
            </p:txBody>
          </p:sp>
        </mc:Choice>
        <mc:Fallback xmlns="">
          <p:sp>
            <p:nvSpPr>
              <p:cNvPr id="3" name="矩形 2">
                <a:extLst>
                  <a:ext uri="{FF2B5EF4-FFF2-40B4-BE49-F238E27FC236}">
                    <a16:creationId xmlns:a16="http://schemas.microsoft.com/office/drawing/2014/main" id="{0A5142FA-BD2B-0B4F-AC91-B0A61746AC0C}"/>
                  </a:ext>
                </a:extLst>
              </p:cNvPr>
              <p:cNvSpPr>
                <a:spLocks noRot="1" noChangeAspect="1" noMove="1" noResize="1" noEditPoints="1" noAdjustHandles="1" noChangeArrowheads="1" noChangeShapeType="1" noTextEdit="1"/>
              </p:cNvSpPr>
              <p:nvPr/>
            </p:nvSpPr>
            <p:spPr>
              <a:xfrm>
                <a:off x="484523" y="3079989"/>
                <a:ext cx="397095"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ECFE44BB-1C07-B44B-ACB5-C70C076778AC}"/>
                  </a:ext>
                </a:extLst>
              </p:cNvPr>
              <p:cNvSpPr/>
              <p:nvPr/>
            </p:nvSpPr>
            <p:spPr>
              <a:xfrm>
                <a:off x="1661145" y="3107463"/>
                <a:ext cx="459613" cy="369332"/>
              </a:xfrm>
              <a:prstGeom prst="rect">
                <a:avLst/>
              </a:prstGeom>
            </p:spPr>
            <p:txBody>
              <a:bodyPr wrap="none">
                <a:spAutoFit/>
              </a:bodyPr>
              <a:lstStyle/>
              <a:p>
                <a14:m>
                  <m:oMath xmlns:m="http://schemas.openxmlformats.org/officeDocument/2006/math">
                    <m:r>
                      <a:rPr lang="en-US" altLang="zh-CN" i="1" dirty="0">
                        <a:solidFill>
                          <a:prstClr val="black"/>
                        </a:solidFill>
                        <a:latin typeface="Cambria Math" panose="02040503050406030204" pitchFamily="18" charset="0"/>
                        <a:ea typeface="Cambria Math" panose="02040503050406030204" pitchFamily="18" charset="0"/>
                      </a:rPr>
                      <m:t>𝑋</m:t>
                    </m:r>
                  </m:oMath>
                </a14:m>
                <a:r>
                  <a:rPr lang="zh-CN" altLang="en-US" dirty="0"/>
                  <a:t>*</a:t>
                </a:r>
              </a:p>
            </p:txBody>
          </p:sp>
        </mc:Choice>
        <mc:Fallback xmlns="">
          <p:sp>
            <p:nvSpPr>
              <p:cNvPr id="8" name="矩形 7">
                <a:extLst>
                  <a:ext uri="{FF2B5EF4-FFF2-40B4-BE49-F238E27FC236}">
                    <a16:creationId xmlns:a16="http://schemas.microsoft.com/office/drawing/2014/main" id="{ECFE44BB-1C07-B44B-ACB5-C70C076778AC}"/>
                  </a:ext>
                </a:extLst>
              </p:cNvPr>
              <p:cNvSpPr>
                <a:spLocks noRot="1" noChangeAspect="1" noMove="1" noResize="1" noEditPoints="1" noAdjustHandles="1" noChangeArrowheads="1" noChangeShapeType="1" noTextEdit="1"/>
              </p:cNvSpPr>
              <p:nvPr/>
            </p:nvSpPr>
            <p:spPr>
              <a:xfrm>
                <a:off x="1661145" y="3107463"/>
                <a:ext cx="459613" cy="369332"/>
              </a:xfrm>
              <a:prstGeom prst="rect">
                <a:avLst/>
              </a:prstGeom>
              <a:blipFill>
                <a:blip r:embed="rId11"/>
                <a:stretch>
                  <a:fillRect t="-6667" r="-8108"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660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6374">
                                            <p:txEl>
                                              <p:pRg st="3" end="3"/>
                                            </p:txEl>
                                          </p:spTgt>
                                        </p:tgtEl>
                                        <p:attrNameLst>
                                          <p:attrName>style.visibility</p:attrName>
                                        </p:attrNameLst>
                                      </p:cBhvr>
                                      <p:to>
                                        <p:strVal val="visible"/>
                                      </p:to>
                                    </p:set>
                                    <p:animEffect transition="in" filter="blinds(horizontal)">
                                      <p:cBhvr>
                                        <p:cTn id="12" dur="500"/>
                                        <p:tgtEl>
                                          <p:spTgt spid="18637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6374">
                                            <p:txEl>
                                              <p:pRg st="4" end="4"/>
                                            </p:txEl>
                                          </p:spTgt>
                                        </p:tgtEl>
                                        <p:attrNameLst>
                                          <p:attrName>style.visibility</p:attrName>
                                        </p:attrNameLst>
                                      </p:cBhvr>
                                      <p:to>
                                        <p:strVal val="visible"/>
                                      </p:to>
                                    </p:set>
                                    <p:animEffect transition="in" filter="blinds(horizontal)">
                                      <p:cBhvr>
                                        <p:cTn id="17" dur="500"/>
                                        <p:tgtEl>
                                          <p:spTgt spid="18637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6374">
                                            <p:txEl>
                                              <p:pRg st="5" end="5"/>
                                            </p:txEl>
                                          </p:spTgt>
                                        </p:tgtEl>
                                        <p:attrNameLst>
                                          <p:attrName>style.visibility</p:attrName>
                                        </p:attrNameLst>
                                      </p:cBhvr>
                                      <p:to>
                                        <p:strVal val="visible"/>
                                      </p:to>
                                    </p:set>
                                    <p:animEffect transition="in" filter="blinds(horizontal)">
                                      <p:cBhvr>
                                        <p:cTn id="22" dur="500"/>
                                        <p:tgtEl>
                                          <p:spTgt spid="18637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6374">
                                            <p:txEl>
                                              <p:pRg st="7" end="7"/>
                                            </p:txEl>
                                          </p:spTgt>
                                        </p:tgtEl>
                                        <p:attrNameLst>
                                          <p:attrName>style.visibility</p:attrName>
                                        </p:attrNameLst>
                                      </p:cBhvr>
                                      <p:to>
                                        <p:strVal val="visible"/>
                                      </p:to>
                                    </p:set>
                                    <p:animEffect transition="in" filter="blinds(horizontal)">
                                      <p:cBhvr>
                                        <p:cTn id="27" dur="500"/>
                                        <p:tgtEl>
                                          <p:spTgt spid="1863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B80DF8B-C67E-0A48-B056-6D3B6B330D36}"/>
              </a:ext>
            </a:extLst>
          </p:cNvPr>
          <p:cNvSpPr>
            <a:spLocks noGrp="1"/>
          </p:cNvSpPr>
          <p:nvPr>
            <p:ph type="title"/>
          </p:nvPr>
        </p:nvSpPr>
        <p:spPr/>
        <p:txBody>
          <a:bodyPr/>
          <a:lstStyle/>
          <a:p>
            <a:r>
              <a:rPr lang="zh-CN" altLang="en-US" dirty="0"/>
              <a:t>有关</a:t>
            </a:r>
            <a:r>
              <a:rPr lang="en-US" altLang="zh-CN" dirty="0"/>
              <a:t>S</a:t>
            </a:r>
            <a:r>
              <a:rPr lang="zh-CN" altLang="en-US" dirty="0"/>
              <a:t>盒的方程求解</a:t>
            </a:r>
            <a:r>
              <a:rPr lang="en-US" altLang="zh-CN" dirty="0"/>
              <a:t>-2</a:t>
            </a:r>
            <a:r>
              <a:rPr lang="zh-CN" altLang="en-US" dirty="0"/>
              <a:t>（举例）</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921C417B-8275-EA4F-9E94-FB41301B0837}"/>
                  </a:ext>
                </a:extLst>
              </p:cNvPr>
              <p:cNvSpPr>
                <a:spLocks noGrp="1"/>
              </p:cNvSpPr>
              <p:nvPr>
                <p:ph idx="1"/>
              </p:nvPr>
            </p:nvSpPr>
            <p:spPr>
              <a:xfrm>
                <a:off x="914400" y="1196752"/>
                <a:ext cx="10753344" cy="4975448"/>
              </a:xfrm>
            </p:spPr>
            <p:txBody>
              <a:bodyPr/>
              <a:lstStyle/>
              <a:p>
                <a14:m>
                  <m:oMath xmlns:m="http://schemas.openxmlformats.org/officeDocument/2006/math">
                    <m:r>
                      <m:rPr>
                        <m:nor/>
                      </m:rPr>
                      <a:rPr kumimoji="1" lang="en-US" altLang="zh-CN" dirty="0" smtClean="0"/>
                      <m:t>{(</m:t>
                    </m:r>
                    <m:r>
                      <m:rPr>
                        <m:nor/>
                      </m:rPr>
                      <a:rPr kumimoji="1" lang="en-US" altLang="zh-CN" dirty="0" smtClean="0"/>
                      <m:t>a</m:t>
                    </m:r>
                    <m:r>
                      <m:rPr>
                        <m:nor/>
                      </m:rPr>
                      <a:rPr kumimoji="1" lang="zh-CN" altLang="en-US" dirty="0" smtClean="0"/>
                      <m:t>→</m:t>
                    </m:r>
                    <m:r>
                      <m:rPr>
                        <m:nor/>
                      </m:rPr>
                      <a:rPr kumimoji="1" lang="en-US" altLang="zh-CN" dirty="0" smtClean="0"/>
                      <m:t>9),(5</m:t>
                    </m:r>
                    <m:r>
                      <m:rPr>
                        <m:nor/>
                      </m:rPr>
                      <a:rPr kumimoji="1" lang="zh-CN" altLang="en-US" dirty="0" smtClean="0"/>
                      <m:t> →</m:t>
                    </m:r>
                    <m:r>
                      <m:rPr>
                        <m:nor/>
                      </m:rPr>
                      <a:rPr kumimoji="1" lang="en-US" altLang="zh-CN" dirty="0" smtClean="0"/>
                      <m:t>6)}</m:t>
                    </m:r>
                    <m:r>
                      <m:rPr>
                        <m:nor/>
                      </m:rPr>
                      <a:rPr kumimoji="1" lang="zh-CN" altLang="en-US" dirty="0" smtClean="0"/>
                      <m:t>和</m:t>
                    </m:r>
                    <m:r>
                      <m:rPr>
                        <m:nor/>
                      </m:rPr>
                      <a:rPr kumimoji="1" lang="en-US" altLang="zh-CN" dirty="0" smtClean="0"/>
                      <m:t>{(9</m:t>
                    </m:r>
                    <m:r>
                      <m:rPr>
                        <m:nor/>
                      </m:rPr>
                      <a:rPr kumimoji="1" lang="zh-CN" altLang="en-US" dirty="0" smtClean="0"/>
                      <m:t>→</m:t>
                    </m:r>
                    <m:r>
                      <m:rPr>
                        <m:nor/>
                      </m:rPr>
                      <a:rPr kumimoji="1" lang="en-US" altLang="zh-CN" dirty="0" smtClean="0"/>
                      <m:t>7),(8</m:t>
                    </m:r>
                    <m:r>
                      <m:rPr>
                        <m:nor/>
                      </m:rPr>
                      <a:rPr kumimoji="1" lang="zh-CN" altLang="en-US" dirty="0" smtClean="0"/>
                      <m:t> →</m:t>
                    </m:r>
                    <m:r>
                      <m:rPr>
                        <m:nor/>
                      </m:rPr>
                      <a:rPr kumimoji="1" lang="en-US" altLang="zh-CN" dirty="0" smtClean="0"/>
                      <m:t>0)}</m:t>
                    </m:r>
                  </m:oMath>
                </a14:m>
                <a:endParaRPr lang="en-US" altLang="zh-CN" b="0" dirty="0">
                  <a:solidFill>
                    <a:prstClr val="black"/>
                  </a:solidFill>
                </a:endParaRPr>
              </a:p>
              <a:p>
                <a:r>
                  <a:rPr kumimoji="1" lang="zh-CN" altLang="en-US" dirty="0"/>
                  <a:t>注意此时用</a:t>
                </a:r>
                <a:r>
                  <a:rPr kumimoji="1" lang="en-US" altLang="zh-CN" dirty="0"/>
                  <a:t>S</a:t>
                </a:r>
                <a:r>
                  <a:rPr kumimoji="1" lang="zh-CN" altLang="en-US" dirty="0"/>
                  <a:t>盒的</a:t>
                </a:r>
                <a:r>
                  <a:rPr kumimoji="1" lang="zh-CN" altLang="en-US" dirty="0">
                    <a:solidFill>
                      <a:srgbClr val="C00000"/>
                    </a:solidFill>
                  </a:rPr>
                  <a:t>逆置换</a:t>
                </a:r>
                <a:r>
                  <a:rPr kumimoji="1" lang="en-US" altLang="zh-CN" dirty="0"/>
                  <a:t>R[</a:t>
                </a:r>
                <a:r>
                  <a:rPr kumimoji="1" lang="zh-CN" altLang="en-US" dirty="0"/>
                  <a:t>⋅</a:t>
                </a:r>
                <a:r>
                  <a:rPr kumimoji="1" lang="en-US" altLang="zh-CN" dirty="0"/>
                  <a:t>]=S</a:t>
                </a:r>
                <a:r>
                  <a:rPr kumimoji="1" lang="en-US" altLang="zh-CN" baseline="30000" dirty="0"/>
                  <a:t>-1</a:t>
                </a:r>
                <a:r>
                  <a:rPr kumimoji="1" lang="en-US" altLang="zh-CN" dirty="0"/>
                  <a:t>[</a:t>
                </a:r>
                <a:r>
                  <a:rPr kumimoji="1" lang="zh-CN" altLang="en-US" dirty="0"/>
                  <a:t>⋅</a:t>
                </a:r>
                <a:r>
                  <a:rPr kumimoji="1" lang="en-US" altLang="zh-CN" dirty="0"/>
                  <a:t>]</a:t>
                </a:r>
                <a:endParaRPr lang="en-US" altLang="zh-CN" b="0" dirty="0">
                  <a:solidFill>
                    <a:prstClr val="black"/>
                  </a:solidFill>
                </a:endParaRPr>
              </a:p>
              <a:p>
                <a:endParaRPr kumimoji="1" lang="en-US" altLang="zh-CN" dirty="0"/>
              </a:p>
              <a:p>
                <a:pPr marL="0" indent="0">
                  <a:buNone/>
                </a:pPr>
                <a:endParaRPr lang="en-US" altLang="zh-CN" b="0" dirty="0">
                  <a:solidFill>
                    <a:prstClr val="black"/>
                  </a:solidFill>
                </a:endParaRPr>
              </a:p>
              <a:p>
                <a:r>
                  <a:rPr kumimoji="1" lang="zh-CN" altLang="en-US" dirty="0"/>
                  <a:t>对第一个输入对</a:t>
                </a:r>
                <a:r>
                  <a:rPr kumimoji="1" lang="en-US" altLang="zh-CN" dirty="0"/>
                  <a:t>(9,6)</a:t>
                </a:r>
                <a:r>
                  <a:rPr kumimoji="1" lang="zh-CN" altLang="en-US" dirty="0"/>
                  <a:t>，</a:t>
                </a:r>
                <a:r>
                  <a:rPr lang="en-US" altLang="zh-CN" dirty="0">
                    <a:cs typeface="Times New Roman" panose="02020603050405020304" pitchFamily="18" charset="0"/>
                  </a:rPr>
                  <a:t> </a:t>
                </a:r>
                <a14:m>
                  <m:oMath xmlns:m="http://schemas.openxmlformats.org/officeDocument/2006/math">
                    <m:r>
                      <m:rPr>
                        <m:nor/>
                      </m:rPr>
                      <a:rPr lang="en-US" altLang="zh-CN" i="1" dirty="0">
                        <a:latin typeface="Times New Roman" panose="02020603050405020304" pitchFamily="18" charset="0"/>
                        <a:cs typeface="Times New Roman" panose="02020603050405020304" pitchFamily="18" charset="0"/>
                      </a:rPr>
                      <m:t>IN</m:t>
                    </m:r>
                    <m:r>
                      <m:rPr>
                        <m:nor/>
                      </m:rPr>
                      <a:rPr lang="en-US" altLang="zh-CN" i="1" baseline="-25000" dirty="0">
                        <a:latin typeface="Times New Roman" panose="02020603050405020304" pitchFamily="18" charset="0"/>
                        <a:cs typeface="Times New Roman" panose="02020603050405020304" pitchFamily="18" charset="0"/>
                      </a:rPr>
                      <m:t>s</m:t>
                    </m:r>
                    <m:r>
                      <m:rPr>
                        <m:nor/>
                      </m:rPr>
                      <a:rPr lang="en-US" altLang="zh-CN" dirty="0">
                        <a:latin typeface="Times New Roman" panose="02020603050405020304" pitchFamily="18" charset="0"/>
                        <a:cs typeface="Times New Roman" panose="02020603050405020304" pitchFamily="18" charset="0"/>
                      </a:rPr>
                      <m:t>(</m:t>
                    </m:r>
                    <m:r>
                      <m:rPr>
                        <m:sty m:val="p"/>
                      </m:rPr>
                      <a:rPr lang="en-US" altLang="zh-CN" i="1" dirty="0">
                        <a:latin typeface="Cambria Math" panose="02040503050406030204" pitchFamily="18" charset="0"/>
                        <a:cs typeface="Times New Roman" panose="02020603050405020304" pitchFamily="18" charset="0"/>
                      </a:rPr>
                      <m:t>f</m:t>
                    </m:r>
                    <m:r>
                      <m:rPr>
                        <m:nor/>
                      </m:rPr>
                      <a:rPr lang="en-US" altLang="zh-CN" dirty="0">
                        <a:latin typeface="Times New Roman" panose="02020603050405020304" pitchFamily="18" charset="0"/>
                        <a:cs typeface="Times New Roman" panose="02020603050405020304" pitchFamily="18" charset="0"/>
                      </a:rPr>
                      <m:t>,</m:t>
                    </m:r>
                    <m:r>
                      <m:rPr>
                        <m:sty m:val="p"/>
                      </m:rPr>
                      <a:rPr lang="en-US" altLang="zh-CN" i="1" dirty="0">
                        <a:latin typeface="Cambria Math" panose="02040503050406030204" pitchFamily="18" charset="0"/>
                        <a:cs typeface="Times New Roman" panose="02020603050405020304" pitchFamily="18" charset="0"/>
                      </a:rPr>
                      <m:t>f</m:t>
                    </m:r>
                    <m:r>
                      <a:rPr lang="en-US" altLang="zh-CN">
                        <a:solidFill>
                          <a:prstClr val="black"/>
                        </a:solidFill>
                        <a:latin typeface="Cambria Math" panose="02040503050406030204" pitchFamily="18" charset="0"/>
                      </a:rPr>
                      <m:t>)=</m:t>
                    </m:r>
                    <m:d>
                      <m:dPr>
                        <m:begChr m:val="{"/>
                        <m:endChr m:val="}"/>
                        <m:ctrlPr>
                          <a:rPr lang="en-US" altLang="zh-CN" i="1">
                            <a:solidFill>
                              <a:prstClr val="black"/>
                            </a:solidFill>
                            <a:latin typeface="Cambria Math" panose="02040503050406030204" pitchFamily="18" charset="0"/>
                          </a:rPr>
                        </m:ctrlPr>
                      </m:dPr>
                      <m:e>
                        <m:r>
                          <a:rPr lang="en-US" altLang="zh-CN">
                            <a:solidFill>
                              <a:prstClr val="black"/>
                            </a:solidFill>
                            <a:latin typeface="Cambria Math" panose="02040503050406030204" pitchFamily="18" charset="0"/>
                          </a:rPr>
                          <m:t>1,14</m:t>
                        </m:r>
                      </m:e>
                    </m:d>
                  </m:oMath>
                </a14:m>
                <a:r>
                  <a:rPr kumimoji="1" lang="en-US" altLang="zh-CN" dirty="0"/>
                  <a:t>,</a:t>
                </a:r>
                <a:r>
                  <a:rPr kumimoji="1" lang="zh-CN" altLang="en-US" dirty="0"/>
                  <a:t> 则直接计算得</a:t>
                </a:r>
                <a:r>
                  <a:rPr kumimoji="1" lang="en-US" altLang="zh-CN" dirty="0"/>
                  <a:t>,</a:t>
                </a:r>
                <a:r>
                  <a:rPr kumimoji="1" lang="zh-CN" altLang="en-US" dirty="0"/>
                  <a:t> </a:t>
                </a:r>
                <a:r>
                  <a:rPr kumimoji="1" lang="en-US" altLang="zh-CN" i="1" dirty="0"/>
                  <a:t>k</a:t>
                </a:r>
                <a:r>
                  <a:rPr kumimoji="1" lang="en-US" altLang="zh-CN" baseline="-25000" dirty="0"/>
                  <a:t>1 </a:t>
                </a:r>
                <a:r>
                  <a:rPr kumimoji="1" lang="zh-CN" altLang="en-US" dirty="0"/>
                  <a:t>∊ </a:t>
                </a:r>
                <a14:m>
                  <m:oMath xmlns:m="http://schemas.openxmlformats.org/officeDocument/2006/math">
                    <m:d>
                      <m:dPr>
                        <m:begChr m:val="{"/>
                        <m:endChr m:val="}"/>
                        <m:ctrlPr>
                          <a:rPr lang="en-US" altLang="zh-CN" i="1">
                            <a:solidFill>
                              <a:prstClr val="black"/>
                            </a:solidFill>
                            <a:latin typeface="Cambria Math" panose="02040503050406030204" pitchFamily="18" charset="0"/>
                          </a:rPr>
                        </m:ctrlPr>
                      </m:dPr>
                      <m:e>
                        <m:r>
                          <a:rPr lang="en-US" altLang="zh-CN" b="0" i="0" smtClean="0">
                            <a:solidFill>
                              <a:prstClr val="black"/>
                            </a:solidFill>
                            <a:latin typeface="Cambria Math" panose="02040503050406030204" pitchFamily="18" charset="0"/>
                          </a:rPr>
                          <m:t>8,</m:t>
                        </m:r>
                        <m:r>
                          <a:rPr lang="en-US" altLang="zh-CN" b="0" i="1" smtClean="0">
                            <a:solidFill>
                              <a:prstClr val="black"/>
                            </a:solidFill>
                            <a:latin typeface="Cambria Math" panose="02040503050406030204" pitchFamily="18" charset="0"/>
                          </a:rPr>
                          <m:t>7</m:t>
                        </m:r>
                      </m:e>
                    </m:d>
                  </m:oMath>
                </a14:m>
                <a:endParaRPr kumimoji="1" lang="en-US" altLang="zh-CN" dirty="0"/>
              </a:p>
              <a:p>
                <a:r>
                  <a:rPr kumimoji="1" lang="zh-CN" altLang="en-US" dirty="0"/>
                  <a:t>对第二个输入对</a:t>
                </a:r>
                <a:r>
                  <a:rPr kumimoji="1" lang="en-US" altLang="zh-CN" dirty="0"/>
                  <a:t>(7,</a:t>
                </a:r>
                <a:r>
                  <a:rPr kumimoji="1" lang="zh-CN" altLang="en-US" dirty="0"/>
                  <a:t> </a:t>
                </a:r>
                <a:r>
                  <a:rPr kumimoji="1" lang="en-US" altLang="zh-CN" dirty="0"/>
                  <a:t>0)</a:t>
                </a:r>
                <a:r>
                  <a:rPr kumimoji="1" lang="zh-CN" altLang="en-US" dirty="0"/>
                  <a:t>，</a:t>
                </a:r>
                <a:r>
                  <a:rPr lang="en-US" altLang="zh-CN" dirty="0">
                    <a:cs typeface="Times New Roman" panose="02020603050405020304" pitchFamily="18" charset="0"/>
                  </a:rPr>
                  <a:t> </a:t>
                </a:r>
                <a14:m>
                  <m:oMath xmlns:m="http://schemas.openxmlformats.org/officeDocument/2006/math">
                    <m:r>
                      <m:rPr>
                        <m:nor/>
                      </m:rPr>
                      <a:rPr lang="en-US" altLang="zh-CN" i="1" dirty="0">
                        <a:latin typeface="Times New Roman" panose="02020603050405020304" pitchFamily="18" charset="0"/>
                        <a:cs typeface="Times New Roman" panose="02020603050405020304" pitchFamily="18" charset="0"/>
                      </a:rPr>
                      <m:t>IN</m:t>
                    </m:r>
                    <m:r>
                      <m:rPr>
                        <m:nor/>
                      </m:rPr>
                      <a:rPr lang="en-US" altLang="zh-CN" i="1" baseline="-25000" dirty="0">
                        <a:latin typeface="Times New Roman" panose="02020603050405020304" pitchFamily="18" charset="0"/>
                        <a:cs typeface="Times New Roman" panose="02020603050405020304" pitchFamily="18" charset="0"/>
                      </a:rPr>
                      <m:t>s</m:t>
                    </m:r>
                    <m:r>
                      <m:rPr>
                        <m:nor/>
                      </m:rPr>
                      <a:rPr lang="en-US" altLang="zh-CN" dirty="0">
                        <a:latin typeface="Times New Roman" panose="020206030504050203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7</m:t>
                    </m:r>
                    <m:r>
                      <m:rPr>
                        <m:nor/>
                      </m:rPr>
                      <a:rPr lang="en-US" altLang="zh-CN" dirty="0">
                        <a:latin typeface="Times New Roman" panose="020206030504050203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1</m:t>
                    </m:r>
                    <m:r>
                      <a:rPr lang="en-US" altLang="zh-CN">
                        <a:solidFill>
                          <a:prstClr val="black"/>
                        </a:solidFill>
                        <a:latin typeface="Cambria Math" panose="02040503050406030204" pitchFamily="18" charset="0"/>
                      </a:rPr>
                      <m:t>)=</m:t>
                    </m:r>
                    <m:r>
                      <a:rPr lang="en-US" altLang="zh-CN" b="0" i="0" smtClean="0">
                        <a:solidFill>
                          <a:prstClr val="black"/>
                        </a:solidFill>
                        <a:latin typeface="Cambria Math" panose="02040503050406030204" pitchFamily="18" charset="0"/>
                      </a:rPr>
                      <m:t>{0,7}</m:t>
                    </m:r>
                  </m:oMath>
                </a14:m>
                <a:r>
                  <a:rPr kumimoji="1" lang="en-US" altLang="zh-CN" dirty="0"/>
                  <a:t>,</a:t>
                </a:r>
                <a:r>
                  <a:rPr kumimoji="1" lang="zh-CN" altLang="en-US" dirty="0"/>
                  <a:t> 则直接计算得</a:t>
                </a:r>
                <a:r>
                  <a:rPr kumimoji="1" lang="en-US" altLang="zh-CN" dirty="0"/>
                  <a:t>,</a:t>
                </a:r>
                <a:r>
                  <a:rPr kumimoji="1" lang="zh-CN" altLang="en-US" dirty="0"/>
                  <a:t> </a:t>
                </a:r>
                <a:r>
                  <a:rPr kumimoji="1" lang="en-US" altLang="zh-CN" i="1" dirty="0"/>
                  <a:t>k</a:t>
                </a:r>
                <a:r>
                  <a:rPr kumimoji="1" lang="en-US" altLang="zh-CN" baseline="-25000" dirty="0"/>
                  <a:t>1 </a:t>
                </a:r>
                <a:r>
                  <a:rPr kumimoji="1" lang="zh-CN" altLang="en-US" dirty="0"/>
                  <a:t>∊ </a:t>
                </a:r>
                <a14:m>
                  <m:oMath xmlns:m="http://schemas.openxmlformats.org/officeDocument/2006/math">
                    <m:d>
                      <m:dPr>
                        <m:begChr m:val="{"/>
                        <m:endChr m:val="}"/>
                        <m:ctrlPr>
                          <a:rPr lang="en-US" altLang="zh-CN" i="1">
                            <a:solidFill>
                              <a:prstClr val="black"/>
                            </a:solidFill>
                            <a:latin typeface="Cambria Math" panose="02040503050406030204" pitchFamily="18" charset="0"/>
                          </a:rPr>
                        </m:ctrlPr>
                      </m:dPr>
                      <m:e>
                        <m:r>
                          <a:rPr lang="en-US" altLang="zh-CN" b="0" i="1" smtClean="0">
                            <a:solidFill>
                              <a:prstClr val="black"/>
                            </a:solidFill>
                            <a:latin typeface="Cambria Math" panose="02040503050406030204" pitchFamily="18" charset="0"/>
                          </a:rPr>
                          <m:t>7,0</m:t>
                        </m:r>
                      </m:e>
                    </m:d>
                  </m:oMath>
                </a14:m>
                <a:endParaRPr kumimoji="1" lang="en-US" altLang="zh-CN" dirty="0"/>
              </a:p>
              <a:p>
                <a:r>
                  <a:rPr kumimoji="1" lang="zh-CN" altLang="en-US" dirty="0"/>
                  <a:t>选择计数器数值最大的，猜测</a:t>
                </a:r>
                <a:r>
                  <a:rPr kumimoji="1" lang="en-US" altLang="zh-CN" i="1" dirty="0"/>
                  <a:t>k</a:t>
                </a:r>
                <a:r>
                  <a:rPr kumimoji="1" lang="en-US" altLang="zh-CN" baseline="-25000" dirty="0"/>
                  <a:t>1</a:t>
                </a:r>
                <a:r>
                  <a:rPr kumimoji="1" lang="en-US" altLang="zh-CN" i="1" dirty="0"/>
                  <a:t> </a:t>
                </a:r>
                <a:r>
                  <a:rPr kumimoji="1" lang="en-US" altLang="zh-CN" dirty="0"/>
                  <a:t>=7 </a:t>
                </a:r>
                <a:r>
                  <a:rPr kumimoji="1" lang="zh-CN" altLang="en-US" dirty="0"/>
                  <a:t>，输出</a:t>
                </a:r>
              </a:p>
              <a:p>
                <a:r>
                  <a:rPr kumimoji="1" lang="zh-CN" altLang="en-US" dirty="0"/>
                  <a:t>直接查表</a:t>
                </a:r>
                <a:r>
                  <a:rPr kumimoji="1" lang="en-US" altLang="zh-CN" dirty="0"/>
                  <a:t>+</a:t>
                </a:r>
                <a:r>
                  <a:rPr kumimoji="1" lang="zh-CN" altLang="en-US" dirty="0"/>
                  <a:t>异或得到密钥的可能取值，存储换时间</a:t>
                </a:r>
                <a:r>
                  <a:rPr kumimoji="1" lang="en-US" altLang="zh-CN" dirty="0"/>
                  <a:t> </a:t>
                </a:r>
              </a:p>
              <a:p>
                <a:endParaRPr kumimoji="1" lang="zh-CN" altLang="en-US" dirty="0"/>
              </a:p>
            </p:txBody>
          </p:sp>
        </mc:Choice>
        <mc:Fallback xmlns="">
          <p:sp>
            <p:nvSpPr>
              <p:cNvPr id="3" name="内容占位符 2">
                <a:extLst>
                  <a:ext uri="{FF2B5EF4-FFF2-40B4-BE49-F238E27FC236}">
                    <a16:creationId xmlns:a16="http://schemas.microsoft.com/office/drawing/2014/main" id="{921C417B-8275-EA4F-9E94-FB41301B0837}"/>
                  </a:ext>
                </a:extLst>
              </p:cNvPr>
              <p:cNvSpPr>
                <a:spLocks noGrp="1" noRot="1" noChangeAspect="1" noMove="1" noResize="1" noEditPoints="1" noAdjustHandles="1" noChangeArrowheads="1" noChangeShapeType="1" noTextEdit="1"/>
              </p:cNvSpPr>
              <p:nvPr>
                <p:ph idx="1"/>
              </p:nvPr>
            </p:nvSpPr>
            <p:spPr>
              <a:xfrm>
                <a:off x="914400" y="1196752"/>
                <a:ext cx="10753344" cy="4975448"/>
              </a:xfrm>
              <a:blipFill>
                <a:blip r:embed="rId3"/>
                <a:stretch>
                  <a:fillRect l="-826" t="-50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F139F43E-5F3C-104B-A35D-D9CA1393FC2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2CD09C5-75E1-4379-83E0-879119D51412}" type="slidenum">
              <a:rPr kumimoji="0" lang="zh-CN" altLang="en-US" sz="1100" b="1" i="0" u="none" strike="noStrike" kern="1200" cap="none" spc="-70" normalizeH="0" baseline="0" noProof="0" smtClean="0">
                <a:ln>
                  <a:noFill/>
                </a:ln>
                <a:solidFill>
                  <a:srgbClr val="464653"/>
                </a:solidFill>
                <a:effectLst/>
                <a:uLnTx/>
                <a:uFillTx/>
                <a:latin typeface="Rockwell" panose="02060603020205020403"/>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zh-CN" altLang="en-US" sz="1100" b="1" i="0" u="none" strike="noStrike" kern="1200" cap="none" spc="-70" normalizeH="0" baseline="0" noProof="0" dirty="0">
              <a:ln>
                <a:noFill/>
              </a:ln>
              <a:solidFill>
                <a:srgbClr val="464653"/>
              </a:solidFill>
              <a:effectLst/>
              <a:uLnTx/>
              <a:uFillTx/>
              <a:latin typeface="Rockwell" panose="02060603020205020403"/>
              <a:cs typeface="+mn-cs"/>
            </a:endParaRPr>
          </a:p>
        </p:txBody>
      </p:sp>
      <p:pic>
        <p:nvPicPr>
          <p:cNvPr id="6" name="图片 5">
            <a:extLst>
              <a:ext uri="{FF2B5EF4-FFF2-40B4-BE49-F238E27FC236}">
                <a16:creationId xmlns:a16="http://schemas.microsoft.com/office/drawing/2014/main" xmlns="" id="{7431AC42-CAD2-484D-A70F-BFD2842AE752}"/>
              </a:ext>
            </a:extLst>
          </p:cNvPr>
          <p:cNvPicPr>
            <a:picLocks noChangeAspect="1"/>
          </p:cNvPicPr>
          <p:nvPr/>
        </p:nvPicPr>
        <p:blipFill>
          <a:blip r:embed="rId4"/>
          <a:stretch>
            <a:fillRect/>
          </a:stretch>
        </p:blipFill>
        <p:spPr>
          <a:xfrm>
            <a:off x="2859365" y="2302821"/>
            <a:ext cx="6047523" cy="961904"/>
          </a:xfrm>
          <a:prstGeom prst="rect">
            <a:avLst/>
          </a:prstGeom>
        </p:spPr>
      </p:pic>
      <p:pic>
        <p:nvPicPr>
          <p:cNvPr id="7" name="图片 6">
            <a:extLst>
              <a:ext uri="{FF2B5EF4-FFF2-40B4-BE49-F238E27FC236}">
                <a16:creationId xmlns:a16="http://schemas.microsoft.com/office/drawing/2014/main" xmlns="" id="{76049A60-1B17-F34F-A3AF-11BE8104E86B}"/>
              </a:ext>
            </a:extLst>
          </p:cNvPr>
          <p:cNvPicPr>
            <a:picLocks noChangeAspect="1"/>
          </p:cNvPicPr>
          <p:nvPr/>
        </p:nvPicPr>
        <p:blipFill>
          <a:blip r:embed="rId5"/>
          <a:stretch>
            <a:fillRect/>
          </a:stretch>
        </p:blipFill>
        <p:spPr>
          <a:xfrm>
            <a:off x="9230540" y="296473"/>
            <a:ext cx="2720668" cy="900279"/>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xmlns="" id="{3AF7AAD7-9FA0-DB46-8B32-02E7C9EDEB74}"/>
              </a:ext>
            </a:extLst>
          </p:cNvPr>
          <p:cNvPicPr>
            <a:picLocks noChangeAspect="1"/>
          </p:cNvPicPr>
          <p:nvPr/>
        </p:nvPicPr>
        <p:blipFill>
          <a:blip r:embed="rId6"/>
          <a:stretch>
            <a:fillRect/>
          </a:stretch>
        </p:blipFill>
        <p:spPr>
          <a:xfrm>
            <a:off x="9210446" y="1656241"/>
            <a:ext cx="2760856" cy="90027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5563AE73-76EA-5B41-A098-511DED7FD116}"/>
                  </a:ext>
                </a:extLst>
              </p:cNvPr>
              <p:cNvSpPr/>
              <p:nvPr/>
            </p:nvSpPr>
            <p:spPr>
              <a:xfrm>
                <a:off x="5282686" y="5870573"/>
                <a:ext cx="5389039" cy="584775"/>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3200"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cs typeface="Times New Roman" panose="02020603050405020304" pitchFamily="18" charset="0"/>
                        </a:rPr>
                        <m:t>How</m:t>
                      </m:r>
                      <m:r>
                        <a:rPr lang="zh-CN" altLang="en-US" sz="3200" b="0"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cs typeface="Times New Roman" panose="02020603050405020304" pitchFamily="18" charset="0"/>
                        </a:rPr>
                        <m:t> </m:t>
                      </m:r>
                      <m:r>
                        <a:rPr lang="en-US" altLang="zh-CN" sz="3200" b="0"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cs typeface="Times New Roman" panose="02020603050405020304" pitchFamily="18" charset="0"/>
                        </a:rPr>
                        <m:t>𝑡𝑜</m:t>
                      </m:r>
                      <m:r>
                        <a:rPr lang="zh-CN" altLang="en-US" sz="3200" b="0"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cs typeface="Times New Roman" panose="02020603050405020304" pitchFamily="18" charset="0"/>
                        </a:rPr>
                        <m:t> </m:t>
                      </m:r>
                      <m:r>
                        <a:rPr lang="en-US" altLang="zh-CN" sz="3200" b="0"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cs typeface="Times New Roman" panose="02020603050405020304" pitchFamily="18" charset="0"/>
                        </a:rPr>
                        <m:t>𝑐𝑜𝑛𝑠𝑡𝑟𝑢𝑐𝑡</m:t>
                      </m:r>
                      <m:r>
                        <a:rPr lang="zh-CN" altLang="en-US" sz="3200" b="0"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cs typeface="Times New Roman" panose="02020603050405020304" pitchFamily="18" charset="0"/>
                        </a:rPr>
                        <m:t> </m:t>
                      </m:r>
                      <m:r>
                        <m:rPr>
                          <m:nor/>
                        </m:rPr>
                        <a:rPr lang="en-US" altLang="zh-CN" sz="3200" i="1" dirty="0">
                          <a:latin typeface="Times New Roman" panose="02020603050405020304" pitchFamily="18" charset="0"/>
                          <a:cs typeface="Times New Roman" panose="02020603050405020304" pitchFamily="18" charset="0"/>
                        </a:rPr>
                        <m:t>IN</m:t>
                      </m:r>
                      <m:r>
                        <m:rPr>
                          <m:nor/>
                        </m:rPr>
                        <a:rPr lang="en-US" altLang="zh-CN" sz="3200" i="1" baseline="-25000" dirty="0">
                          <a:latin typeface="Times New Roman" panose="02020603050405020304" pitchFamily="18" charset="0"/>
                          <a:cs typeface="Times New Roman" panose="02020603050405020304" pitchFamily="18" charset="0"/>
                        </a:rPr>
                        <m:t>s</m:t>
                      </m:r>
                      <m:r>
                        <m:rPr>
                          <m:nor/>
                        </m:rPr>
                        <a:rPr lang="en-US" altLang="zh-CN" sz="3200" dirty="0">
                          <a:latin typeface="Times New Roman" panose="02020603050405020304" pitchFamily="18" charset="0"/>
                          <a:cs typeface="Times New Roman" panose="02020603050405020304" pitchFamily="18" charset="0"/>
                        </a:rPr>
                        <m:t>(</m:t>
                      </m:r>
                      <m:r>
                        <a:rPr lang="en-US" altLang="zh-CN" sz="3200" i="1" dirty="0" smtClean="0">
                          <a:latin typeface="Cambria Math" panose="02040503050406030204" pitchFamily="18" charset="0"/>
                          <a:ea typeface="Cambria Math" panose="02040503050406030204" pitchFamily="18" charset="0"/>
                          <a:cs typeface="Times New Roman" panose="02020603050405020304" pitchFamily="18" charset="0"/>
                        </a:rPr>
                        <m:t>𝛼</m:t>
                      </m:r>
                      <m:r>
                        <m:rPr>
                          <m:nor/>
                        </m:rPr>
                        <a:rPr lang="en-US" altLang="zh-CN" sz="3200" dirty="0">
                          <a:latin typeface="Times New Roman" panose="02020603050405020304" pitchFamily="18" charset="0"/>
                          <a:cs typeface="Times New Roman" panose="02020603050405020304" pitchFamily="18" charset="0"/>
                        </a:rPr>
                        <m:t>,</m:t>
                      </m:r>
                      <m:r>
                        <a:rPr lang="en-US" altLang="zh-CN" sz="3200" i="1" dirty="0">
                          <a:latin typeface="Cambria Math" panose="02040503050406030204" pitchFamily="18" charset="0"/>
                          <a:ea typeface="Cambria Math" panose="02040503050406030204" pitchFamily="18" charset="0"/>
                          <a:cs typeface="Times New Roman" panose="02020603050405020304" pitchFamily="18" charset="0"/>
                        </a:rPr>
                        <m:t>𝛽</m:t>
                      </m:r>
                      <m:r>
                        <a:rPr lang="en-US" altLang="zh-CN" sz="3200">
                          <a:solidFill>
                            <a:prstClr val="black"/>
                          </a:solidFill>
                          <a:latin typeface="Cambria Math" panose="02040503050406030204" pitchFamily="18" charset="0"/>
                        </a:rPr>
                        <m:t>)</m:t>
                      </m:r>
                      <m:r>
                        <a:rPr lang="zh-CN" altLang="en-US" sz="3200" b="0" i="1" dirty="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cs typeface="Times New Roman" panose="02020603050405020304" pitchFamily="18" charset="0"/>
                        </a:rPr>
                        <m:t>？</m:t>
                      </m:r>
                    </m:oMath>
                  </m:oMathPara>
                </a14:m>
                <a:endParaRPr lang="zh-CN" altLang="en-US" sz="3200" b="0" cap="none" spc="0" dirty="0">
                  <a:ln w="0"/>
                  <a:solidFill>
                    <a:schemeClr val="accent1"/>
                  </a:solidFill>
                  <a:effectLst>
                    <a:outerShdw blurRad="38100" dist="25400" dir="5400000" algn="ctr" rotWithShape="0">
                      <a:srgbClr val="6E747A">
                        <a:alpha val="43000"/>
                      </a:srgbClr>
                    </a:outerShdw>
                  </a:effectLst>
                </a:endParaRPr>
              </a:p>
            </p:txBody>
          </p:sp>
        </mc:Choice>
        <mc:Fallback xmlns="">
          <p:sp>
            <p:nvSpPr>
              <p:cNvPr id="9" name="矩形 8">
                <a:extLst>
                  <a:ext uri="{FF2B5EF4-FFF2-40B4-BE49-F238E27FC236}">
                    <a16:creationId xmlns:a16="http://schemas.microsoft.com/office/drawing/2014/main" id="{5563AE73-76EA-5B41-A098-511DED7FD116}"/>
                  </a:ext>
                </a:extLst>
              </p:cNvPr>
              <p:cNvSpPr>
                <a:spLocks noRot="1" noChangeAspect="1" noMove="1" noResize="1" noEditPoints="1" noAdjustHandles="1" noChangeArrowheads="1" noChangeShapeType="1" noTextEdit="1"/>
              </p:cNvSpPr>
              <p:nvPr/>
            </p:nvSpPr>
            <p:spPr>
              <a:xfrm>
                <a:off x="5282686" y="5870573"/>
                <a:ext cx="5389039" cy="584775"/>
              </a:xfrm>
              <a:prstGeom prst="rect">
                <a:avLst/>
              </a:prstGeom>
              <a:blipFill>
                <a:blip r:embed="rId7"/>
                <a:stretch>
                  <a:fillRect l="-706" b="-319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AB5F5F4C-4824-0348-9529-272E06BEF94A}"/>
                  </a:ext>
                </a:extLst>
              </p:cNvPr>
              <p:cNvSpPr/>
              <p:nvPr/>
            </p:nvSpPr>
            <p:spPr>
              <a:xfrm>
                <a:off x="10192094" y="677473"/>
                <a:ext cx="3129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cs typeface="Times New Roman" panose="02020603050405020304" pitchFamily="18" charset="0"/>
                        </a:rPr>
                        <m:t>f</m:t>
                      </m:r>
                    </m:oMath>
                  </m:oMathPara>
                </a14:m>
                <a:endParaRPr lang="zh-CN" altLang="en-US" dirty="0"/>
              </a:p>
            </p:txBody>
          </p:sp>
        </mc:Choice>
        <mc:Fallback xmlns="">
          <p:sp>
            <p:nvSpPr>
              <p:cNvPr id="5" name="矩形 4">
                <a:extLst>
                  <a:ext uri="{FF2B5EF4-FFF2-40B4-BE49-F238E27FC236}">
                    <a16:creationId xmlns:a16="http://schemas.microsoft.com/office/drawing/2014/main" id="{AB5F5F4C-4824-0348-9529-272E06BEF94A}"/>
                  </a:ext>
                </a:extLst>
              </p:cNvPr>
              <p:cNvSpPr>
                <a:spLocks noRot="1" noChangeAspect="1" noMove="1" noResize="1" noEditPoints="1" noAdjustHandles="1" noChangeArrowheads="1" noChangeShapeType="1" noTextEdit="1"/>
              </p:cNvSpPr>
              <p:nvPr/>
            </p:nvSpPr>
            <p:spPr>
              <a:xfrm>
                <a:off x="10192094" y="677473"/>
                <a:ext cx="312906"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A4B46EA1-158D-3245-8B79-0A1EAFC50EAC}"/>
                  </a:ext>
                </a:extLst>
              </p:cNvPr>
              <p:cNvSpPr/>
              <p:nvPr/>
            </p:nvSpPr>
            <p:spPr>
              <a:xfrm>
                <a:off x="10671725" y="690209"/>
                <a:ext cx="3129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cs typeface="Times New Roman" panose="02020603050405020304" pitchFamily="18" charset="0"/>
                        </a:rPr>
                        <m:t>f</m:t>
                      </m:r>
                    </m:oMath>
                  </m:oMathPara>
                </a14:m>
                <a:endParaRPr lang="zh-CN" altLang="en-US" dirty="0"/>
              </a:p>
            </p:txBody>
          </p:sp>
        </mc:Choice>
        <mc:Fallback xmlns="">
          <p:sp>
            <p:nvSpPr>
              <p:cNvPr id="10" name="矩形 9">
                <a:extLst>
                  <a:ext uri="{FF2B5EF4-FFF2-40B4-BE49-F238E27FC236}">
                    <a16:creationId xmlns:a16="http://schemas.microsoft.com/office/drawing/2014/main" id="{A4B46EA1-158D-3245-8B79-0A1EAFC50EAC}"/>
                  </a:ext>
                </a:extLst>
              </p:cNvPr>
              <p:cNvSpPr>
                <a:spLocks noRot="1" noChangeAspect="1" noMove="1" noResize="1" noEditPoints="1" noAdjustHandles="1" noChangeArrowheads="1" noChangeShapeType="1" noTextEdit="1"/>
              </p:cNvSpPr>
              <p:nvPr/>
            </p:nvSpPr>
            <p:spPr>
              <a:xfrm>
                <a:off x="10671725" y="690209"/>
                <a:ext cx="312906"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999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F0A5062-C5D9-354B-8BB2-A1A8A731EC23}"/>
              </a:ext>
            </a:extLst>
          </p:cNvPr>
          <p:cNvSpPr>
            <a:spLocks noGrp="1"/>
          </p:cNvSpPr>
          <p:nvPr>
            <p:ph type="title"/>
          </p:nvPr>
        </p:nvSpPr>
        <p:spPr/>
        <p:txBody>
          <a:bodyPr/>
          <a:lstStyle/>
          <a:p>
            <a:r>
              <a:rPr kumimoji="1" lang="zh-CN" altLang="en-US" dirty="0"/>
              <a:t>成功率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F30E847D-2FFD-4949-80EF-CFE67B64D5D9}"/>
                  </a:ext>
                </a:extLst>
              </p:cNvPr>
              <p:cNvSpPr>
                <a:spLocks noGrp="1"/>
              </p:cNvSpPr>
              <p:nvPr>
                <p:ph idx="1"/>
              </p:nvPr>
            </p:nvSpPr>
            <p:spPr>
              <a:xfrm>
                <a:off x="914400" y="1250188"/>
                <a:ext cx="8952622" cy="5441159"/>
              </a:xfrm>
            </p:spPr>
            <p:txBody>
              <a:bodyPr>
                <a:normAutofit/>
              </a:bodyPr>
              <a:lstStyle/>
              <a:p>
                <a:r>
                  <a:rPr kumimoji="1" lang="zh-CN" altLang="en-US" dirty="0"/>
                  <a:t>借助计数器来实现</a:t>
                </a:r>
                <a:endParaRPr kumimoji="1" lang="en-US" altLang="zh-CN" dirty="0"/>
              </a:p>
              <a:p>
                <a:pPr lvl="1"/>
                <a:r>
                  <a:rPr kumimoji="1" lang="zh-CN" altLang="en-US" dirty="0">
                    <a:solidFill>
                      <a:schemeClr val="tx1"/>
                    </a:solidFill>
                  </a:rPr>
                  <a:t>密钥</a:t>
                </a:r>
                <a14:m>
                  <m:oMath xmlns:m="http://schemas.openxmlformats.org/officeDocument/2006/math">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rPr>
                          <m:t>𝑘</m:t>
                        </m:r>
                      </m:e>
                      <m:sub>
                        <m:r>
                          <a:rPr kumimoji="1" lang="en-US" altLang="zh-CN" i="1">
                            <a:solidFill>
                              <a:schemeClr val="tx1"/>
                            </a:solidFill>
                            <a:latin typeface="Cambria Math" panose="02040503050406030204" pitchFamily="18" charset="0"/>
                          </a:rPr>
                          <m:t>5,</m:t>
                        </m:r>
                        <m:r>
                          <a:rPr kumimoji="1" lang="en-US" altLang="zh-CN" b="0" i="1" smtClean="0">
                            <a:solidFill>
                              <a:schemeClr val="tx1"/>
                            </a:solidFill>
                            <a:latin typeface="Cambria Math" panose="02040503050406030204" pitchFamily="18" charset="0"/>
                          </a:rPr>
                          <m:t>2</m:t>
                        </m:r>
                      </m:sub>
                    </m:sSub>
                  </m:oMath>
                </a14:m>
                <a:r>
                  <a:rPr kumimoji="1" lang="zh-CN" altLang="en-US" dirty="0"/>
                  <a:t>的每种可能对应一个计数器</a:t>
                </a:r>
                <a:r>
                  <a:rPr kumimoji="1" lang="en-US" altLang="zh-CN" i="1" dirty="0"/>
                  <a:t>T</a:t>
                </a:r>
                <a:r>
                  <a:rPr kumimoji="1" lang="en-US" altLang="zh-CN" dirty="0"/>
                  <a:t>[</a:t>
                </a:r>
                <a:r>
                  <a:rPr kumimoji="1" lang="en-US" altLang="zh-CN" i="1" dirty="0" err="1"/>
                  <a:t>i</a:t>
                </a:r>
                <a:r>
                  <a:rPr kumimoji="1" lang="en-US" altLang="zh-CN" dirty="0"/>
                  <a:t>]</a:t>
                </a:r>
              </a:p>
              <a:p>
                <a:pPr lvl="2"/>
                <a:r>
                  <a:rPr kumimoji="1" lang="zh-CN" altLang="en-US" sz="2200" dirty="0"/>
                  <a:t>若满足</a:t>
                </a:r>
                <a14:m>
                  <m:oMath xmlns:m="http://schemas.openxmlformats.org/officeDocument/2006/math">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rPr>
                          <m:t>𝑆</m:t>
                        </m:r>
                      </m:e>
                      <m:sup>
                        <m:r>
                          <a:rPr kumimoji="1" lang="en-US" altLang="zh-CN" sz="2400" i="1">
                            <a:latin typeface="Cambria Math" panose="02040503050406030204" pitchFamily="18" charset="0"/>
                          </a:rPr>
                          <m:t>−1</m:t>
                        </m:r>
                      </m:sup>
                    </m:sSup>
                    <m:r>
                      <a:rPr kumimoji="1" lang="en-US" altLang="zh-CN" sz="2400" i="1">
                        <a:latin typeface="Cambria Math" panose="02040503050406030204" pitchFamily="18" charset="0"/>
                      </a:rPr>
                      <m:t>(</m:t>
                    </m:r>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sz="2400" i="1">
                            <a:ln w="0"/>
                            <a:effectLst>
                              <a:outerShdw blurRad="38100" dist="19050" dir="2700000" algn="tl" rotWithShape="0">
                                <a:schemeClr val="dk1">
                                  <a:alpha val="40000"/>
                                </a:schemeClr>
                              </a:outerShdw>
                            </a:effectLst>
                            <a:latin typeface="Cambria Math" panose="02040503050406030204" pitchFamily="18" charset="0"/>
                          </a:rPr>
                          <m:t>5,2</m:t>
                        </m:r>
                      </m:sub>
                    </m:sSub>
                    <m:r>
                      <a:rPr lang="en-US" altLang="zh-CN" sz="24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sz="24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sz="24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Sub>
                    <m:r>
                      <a:rPr kumimoji="1" lang="en-US" altLang="zh-CN" sz="2400" i="1">
                        <a:latin typeface="Cambria Math" panose="02040503050406030204" pitchFamily="18" charset="0"/>
                      </a:rPr>
                      <m:t>)</m:t>
                    </m:r>
                    <m:r>
                      <m:rPr>
                        <m:nor/>
                      </m:rPr>
                      <a:rPr lang="en-US" altLang="zh-CN" sz="2400" dirty="0">
                        <a:ln w="0"/>
                        <a:effectLst>
                          <a:outerShdw blurRad="38100" dist="19050" dir="2700000" algn="tl" rotWithShape="0">
                            <a:schemeClr val="dk1">
                              <a:alpha val="40000"/>
                            </a:schemeClr>
                          </a:outerShdw>
                        </a:effectLst>
                        <a:ea typeface="Cambria Math" panose="02040503050406030204" pitchFamily="18" charset="0"/>
                      </a:rPr>
                      <m:t> </m:t>
                    </m:r>
                    <m:r>
                      <a:rPr lang="en-US" altLang="zh-CN" sz="24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m:rPr>
                        <m:nor/>
                      </m:rPr>
                      <a:rPr kumimoji="1" lang="en-US" altLang="zh-CN" sz="2400" dirty="0"/>
                      <m:t> </m:t>
                    </m:r>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rPr>
                          <m:t>𝑆</m:t>
                        </m:r>
                      </m:e>
                      <m:sup>
                        <m:r>
                          <a:rPr kumimoji="1" lang="en-US" altLang="zh-CN" sz="2400" i="1">
                            <a:latin typeface="Cambria Math" panose="02040503050406030204" pitchFamily="18" charset="0"/>
                          </a:rPr>
                          <m:t>−1</m:t>
                        </m:r>
                      </m:sup>
                    </m:sSup>
                    <m:r>
                      <a:rPr kumimoji="1" lang="en-US" altLang="zh-CN" sz="2400" i="1">
                        <a:latin typeface="Cambria Math" panose="02040503050406030204" pitchFamily="18" charset="0"/>
                      </a:rPr>
                      <m:t>(</m:t>
                    </m:r>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sz="2400" i="1">
                            <a:ln w="0"/>
                            <a:effectLst>
                              <a:outerShdw blurRad="38100" dist="19050" dir="2700000" algn="tl" rotWithShape="0">
                                <a:schemeClr val="dk1">
                                  <a:alpha val="40000"/>
                                </a:schemeClr>
                              </a:outerShdw>
                            </a:effectLst>
                            <a:latin typeface="Cambria Math" panose="02040503050406030204" pitchFamily="18" charset="0"/>
                          </a:rPr>
                          <m:t>5,2</m:t>
                        </m:r>
                      </m:sub>
                    </m:sSub>
                    <m:r>
                      <a:rPr lang="en-US" altLang="zh-CN" sz="24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Sup>
                      <m:sSubSupPr>
                        <m:ctrlPr>
                          <a:rPr lang="en-US" altLang="zh-CN" sz="24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SupPr>
                      <m:e>
                        <m:r>
                          <a:rPr lang="en-US" altLang="zh-CN" sz="24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sz="24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up>
                        <m:r>
                          <a:rPr lang="en-US" altLang="zh-CN" sz="24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up>
                    </m:sSubSup>
                    <m:r>
                      <a:rPr kumimoji="1" lang="en-US" altLang="zh-CN" sz="2400" i="1">
                        <a:latin typeface="Cambria Math" panose="02040503050406030204" pitchFamily="18" charset="0"/>
                      </a:rPr>
                      <m:t>)</m:t>
                    </m:r>
                    <m:r>
                      <m:rPr>
                        <m:nor/>
                      </m:rPr>
                      <a:rPr lang="en-US" altLang="zh-CN" sz="2400" dirty="0">
                        <a:ln w="0"/>
                        <a:effectLst>
                          <a:outerShdw blurRad="38100" dist="19050" dir="2700000" algn="tl" rotWithShape="0">
                            <a:schemeClr val="dk1">
                              <a:alpha val="40000"/>
                            </a:schemeClr>
                          </a:outerShdw>
                        </a:effectLst>
                        <a:ea typeface="Cambria Math" panose="02040503050406030204" pitchFamily="18" charset="0"/>
                      </a:rPr>
                      <m:t> =2</m:t>
                    </m:r>
                  </m:oMath>
                </a14:m>
                <a:r>
                  <a:rPr kumimoji="1" lang="zh-CN" altLang="en-US" sz="2200" dirty="0"/>
                  <a:t>，则</a:t>
                </a:r>
                <a:r>
                  <a:rPr kumimoji="1" lang="en-US" altLang="zh-CN" sz="2200" i="1" dirty="0"/>
                  <a:t>T</a:t>
                </a:r>
                <a:r>
                  <a:rPr kumimoji="1" lang="en-US" altLang="zh-CN" sz="2200" dirty="0"/>
                  <a:t>[</a:t>
                </a:r>
                <a:r>
                  <a:rPr kumimoji="1" lang="en-US" altLang="zh-CN" sz="2200" i="1" dirty="0" err="1"/>
                  <a:t>i</a:t>
                </a:r>
                <a:r>
                  <a:rPr kumimoji="1" lang="en-US" altLang="zh-CN" sz="2200" dirty="0"/>
                  <a:t>]=</a:t>
                </a:r>
                <a:r>
                  <a:rPr kumimoji="1" lang="en-US" altLang="zh-CN" sz="2200" i="1" dirty="0"/>
                  <a:t> T</a:t>
                </a:r>
                <a:r>
                  <a:rPr kumimoji="1" lang="en-US" altLang="zh-CN" sz="2200" dirty="0"/>
                  <a:t>[</a:t>
                </a:r>
                <a:r>
                  <a:rPr kumimoji="1" lang="en-US" altLang="zh-CN" sz="2200" i="1" dirty="0" err="1"/>
                  <a:t>i</a:t>
                </a:r>
                <a:r>
                  <a:rPr kumimoji="1" lang="en-US" altLang="zh-CN" sz="2200" dirty="0"/>
                  <a:t>] +1</a:t>
                </a:r>
              </a:p>
              <a:p>
                <a:pPr lvl="2"/>
                <a:r>
                  <a:rPr kumimoji="1" lang="zh-CN" altLang="en-US" sz="2200" dirty="0"/>
                  <a:t>计数器按数值从大到小排列，</a:t>
                </a:r>
                <a:r>
                  <a:rPr kumimoji="1" lang="zh-CN" altLang="en-US" sz="2200" dirty="0">
                    <a:solidFill>
                      <a:srgbClr val="C00000"/>
                    </a:solidFill>
                  </a:rPr>
                  <a:t>前</a:t>
                </a:r>
                <a14:m>
                  <m:oMath xmlns:m="http://schemas.openxmlformats.org/officeDocument/2006/math">
                    <m:sSup>
                      <m:sSupPr>
                        <m:ctrlPr>
                          <a:rPr kumimoji="1" lang="en-US" altLang="zh-CN" sz="2200" i="1" smtClean="0">
                            <a:solidFill>
                              <a:srgbClr val="C00000"/>
                            </a:solidFill>
                            <a:latin typeface="Cambria Math" panose="02040503050406030204" pitchFamily="18" charset="0"/>
                          </a:rPr>
                        </m:ctrlPr>
                      </m:sSupPr>
                      <m:e>
                        <m:r>
                          <a:rPr kumimoji="1" lang="en-US" altLang="zh-CN" sz="2200" b="0" i="1" smtClean="0">
                            <a:solidFill>
                              <a:srgbClr val="C00000"/>
                            </a:solidFill>
                            <a:latin typeface="Cambria Math" panose="02040503050406030204" pitchFamily="18" charset="0"/>
                          </a:rPr>
                          <m:t>2</m:t>
                        </m:r>
                      </m:e>
                      <m:sup>
                        <m:r>
                          <a:rPr kumimoji="1" lang="en-US" altLang="zh-CN" sz="2200" b="0" i="1" smtClean="0">
                            <a:solidFill>
                              <a:srgbClr val="C00000"/>
                            </a:solidFill>
                            <a:latin typeface="Cambria Math" panose="02040503050406030204" pitchFamily="18" charset="0"/>
                          </a:rPr>
                          <m:t>𝑚</m:t>
                        </m:r>
                        <m:r>
                          <a:rPr kumimoji="1" lang="en-US" altLang="zh-CN" sz="2200" b="0" i="1" smtClean="0">
                            <a:solidFill>
                              <a:srgbClr val="C00000"/>
                            </a:solidFill>
                            <a:latin typeface="Cambria Math" panose="02040503050406030204" pitchFamily="18" charset="0"/>
                          </a:rPr>
                          <m:t>−</m:t>
                        </m:r>
                        <m:r>
                          <a:rPr kumimoji="1" lang="en-US" altLang="zh-CN" sz="2200" b="0" i="1" smtClean="0">
                            <a:solidFill>
                              <a:srgbClr val="C00000"/>
                            </a:solidFill>
                            <a:latin typeface="Cambria Math" panose="02040503050406030204" pitchFamily="18" charset="0"/>
                          </a:rPr>
                          <m:t>𝑎</m:t>
                        </m:r>
                      </m:sup>
                    </m:sSup>
                  </m:oMath>
                </a14:m>
                <a:r>
                  <a:rPr kumimoji="1" lang="zh-CN" altLang="en-US" sz="2200" dirty="0">
                    <a:solidFill>
                      <a:srgbClr val="C00000"/>
                    </a:solidFill>
                  </a:rPr>
                  <a:t>个</a:t>
                </a:r>
                <a:r>
                  <a:rPr kumimoji="1" lang="zh-CN" altLang="en-US" sz="2200" dirty="0"/>
                  <a:t>作为正确密钥的候选</a:t>
                </a:r>
                <a:endParaRPr kumimoji="1" lang="en-US" altLang="zh-CN" sz="2200" dirty="0"/>
              </a:p>
              <a:p>
                <a:pPr lvl="2"/>
                <a:r>
                  <a:rPr kumimoji="1" lang="en-US" altLang="zh-CN" sz="2400" i="1" dirty="0"/>
                  <a:t>m</a:t>
                </a:r>
                <a:r>
                  <a:rPr kumimoji="1" lang="zh-CN" altLang="en-US" sz="2400" dirty="0"/>
                  <a:t>：可恢复的密钥比特数</a:t>
                </a:r>
                <a:endParaRPr kumimoji="1" lang="en-US" altLang="zh-CN" sz="2400" dirty="0"/>
              </a:p>
              <a:p>
                <a:pPr lvl="2"/>
                <a:r>
                  <a:rPr kumimoji="1" lang="en-US" altLang="zh-CN" sz="2400" i="1" dirty="0"/>
                  <a:t>a</a:t>
                </a:r>
                <a:r>
                  <a:rPr kumimoji="1" lang="zh-CN" altLang="en-US" sz="2400" dirty="0"/>
                  <a:t>：自己定，太小影响复杂度，太大影响成功率</a:t>
                </a:r>
                <a:endParaRPr kumimoji="1" lang="en-US" altLang="zh-CN" sz="2200" dirty="0"/>
              </a:p>
              <a:p>
                <a:r>
                  <a:rPr kumimoji="1" lang="zh-CN" altLang="en-US" dirty="0"/>
                  <a:t>成功：</a:t>
                </a:r>
                <a:r>
                  <a:rPr kumimoji="1" lang="zh-CN" altLang="en-US" dirty="0">
                    <a:solidFill>
                      <a:srgbClr val="C00000"/>
                    </a:solidFill>
                  </a:rPr>
                  <a:t>真正的</a:t>
                </a:r>
                <a:r>
                  <a:rPr kumimoji="1" lang="zh-CN" altLang="en-US" dirty="0"/>
                  <a:t>正确密钥 ∊ 候选值的集合</a:t>
                </a:r>
                <a:endParaRPr kumimoji="1" lang="en-US" altLang="zh-CN" dirty="0"/>
              </a:p>
              <a:p>
                <a:r>
                  <a:rPr kumimoji="1" lang="en-US" altLang="zh-CN" i="1" dirty="0"/>
                  <a:t>x</a:t>
                </a:r>
                <a:r>
                  <a:rPr kumimoji="1" lang="en-US" altLang="zh-CN" dirty="0"/>
                  <a:t>=</a:t>
                </a:r>
                <a:r>
                  <a:rPr kumimoji="1" lang="zh-CN" altLang="en-US" dirty="0"/>
                  <a:t>？成功率？复杂度？</a:t>
                </a:r>
              </a:p>
            </p:txBody>
          </p:sp>
        </mc:Choice>
        <mc:Fallback xmlns="">
          <p:sp>
            <p:nvSpPr>
              <p:cNvPr id="3" name="内容占位符 2">
                <a:extLst>
                  <a:ext uri="{FF2B5EF4-FFF2-40B4-BE49-F238E27FC236}">
                    <a16:creationId xmlns:a16="http://schemas.microsoft.com/office/drawing/2014/main" id="{F30E847D-2FFD-4949-80EF-CFE67B64D5D9}"/>
                  </a:ext>
                </a:extLst>
              </p:cNvPr>
              <p:cNvSpPr>
                <a:spLocks noGrp="1" noRot="1" noChangeAspect="1" noMove="1" noResize="1" noEditPoints="1" noAdjustHandles="1" noChangeArrowheads="1" noChangeShapeType="1" noTextEdit="1"/>
              </p:cNvSpPr>
              <p:nvPr>
                <p:ph idx="1"/>
              </p:nvPr>
            </p:nvSpPr>
            <p:spPr>
              <a:xfrm>
                <a:off x="914400" y="1250188"/>
                <a:ext cx="8952622" cy="5441159"/>
              </a:xfrm>
              <a:blipFill>
                <a:blip r:embed="rId2"/>
                <a:stretch>
                  <a:fillRect l="-993" t="-93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8EE9F39B-4813-A34F-B5EB-206FEA520C9F}"/>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14</a:t>
            </a:fld>
            <a:endParaRPr lang="zh-CN" altLang="en-US" dirty="0">
              <a:solidFill>
                <a:srgbClr val="464653"/>
              </a:solidFill>
            </a:endParaRPr>
          </a:p>
        </p:txBody>
      </p:sp>
      <p:grpSp>
        <p:nvGrpSpPr>
          <p:cNvPr id="5" name="组合 4">
            <a:extLst>
              <a:ext uri="{FF2B5EF4-FFF2-40B4-BE49-F238E27FC236}">
                <a16:creationId xmlns:a16="http://schemas.microsoft.com/office/drawing/2014/main" xmlns="" id="{827ED0C6-B9E3-3B4F-B9DC-ACE4183CBFAB}"/>
              </a:ext>
            </a:extLst>
          </p:cNvPr>
          <p:cNvGrpSpPr/>
          <p:nvPr/>
        </p:nvGrpSpPr>
        <p:grpSpPr>
          <a:xfrm>
            <a:off x="8908109" y="0"/>
            <a:ext cx="3061973" cy="6753898"/>
            <a:chOff x="8432621" y="134112"/>
            <a:chExt cx="3061973" cy="6753898"/>
          </a:xfrm>
        </p:grpSpPr>
        <p:pic>
          <p:nvPicPr>
            <p:cNvPr id="6" name="图片 5">
              <a:extLst>
                <a:ext uri="{FF2B5EF4-FFF2-40B4-BE49-F238E27FC236}">
                  <a16:creationId xmlns:a16="http://schemas.microsoft.com/office/drawing/2014/main" xmlns="" id="{FDDD86DB-A8DC-5647-921A-383BCBBE0E1C}"/>
                </a:ext>
              </a:extLst>
            </p:cNvPr>
            <p:cNvPicPr>
              <a:picLocks noChangeAspect="1"/>
            </p:cNvPicPr>
            <p:nvPr/>
          </p:nvPicPr>
          <p:blipFill rotWithShape="1">
            <a:blip r:embed="rId3"/>
            <a:srcRect l="1863" t="626" r="3067" b="516"/>
            <a:stretch/>
          </p:blipFill>
          <p:spPr>
            <a:xfrm>
              <a:off x="9052951" y="134112"/>
              <a:ext cx="2441643" cy="6753898"/>
            </a:xfrm>
            <a:prstGeom prst="rect">
              <a:avLst/>
            </a:prstGeom>
          </p:spPr>
        </p:pic>
        <p:sp>
          <p:nvSpPr>
            <p:cNvPr id="7" name="矩形 6">
              <a:extLst>
                <a:ext uri="{FF2B5EF4-FFF2-40B4-BE49-F238E27FC236}">
                  <a16:creationId xmlns:a16="http://schemas.microsoft.com/office/drawing/2014/main" xmlns="" id="{F8BAFB43-4F12-6547-B387-5DBB55E510C2}"/>
                </a:ext>
              </a:extLst>
            </p:cNvPr>
            <p:cNvSpPr/>
            <p:nvPr/>
          </p:nvSpPr>
          <p:spPr>
            <a:xfrm>
              <a:off x="9052951" y="463296"/>
              <a:ext cx="2441643" cy="526694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04C8BEA2-C357-6E4C-A416-5CAD750F91AA}"/>
                    </a:ext>
                  </a:extLst>
                </p:cNvPr>
                <p:cNvSpPr txBox="1"/>
                <p:nvPr/>
              </p:nvSpPr>
              <p:spPr>
                <a:xfrm>
                  <a:off x="8432621" y="5360908"/>
                  <a:ext cx="641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C00000"/>
                                </a:solidFill>
                                <a:latin typeface="Cambria Math" panose="02040503050406030204" pitchFamily="18" charset="0"/>
                              </a:rPr>
                            </m:ctrlPr>
                          </m:sSubPr>
                          <m:e>
                            <m:r>
                              <a:rPr kumimoji="1" lang="en-US" altLang="zh-CN" sz="2400" b="1" i="1" smtClean="0">
                                <a:solidFill>
                                  <a:srgbClr val="C00000"/>
                                </a:solidFill>
                                <a:latin typeface="Cambria Math" panose="02040503050406030204" pitchFamily="18" charset="0"/>
                                <a:ea typeface="Cambria Math" panose="02040503050406030204" pitchFamily="18" charset="0"/>
                              </a:rPr>
                              <m:t>∆</m:t>
                            </m:r>
                          </m:e>
                          <m:sub>
                            <m:r>
                              <a:rPr kumimoji="1" lang="en-US" altLang="zh-CN" sz="2400" b="1" i="1" smtClean="0">
                                <a:solidFill>
                                  <a:srgbClr val="C00000"/>
                                </a:solidFill>
                                <a:latin typeface="Cambria Math" panose="02040503050406030204" pitchFamily="18" charset="0"/>
                              </a:rPr>
                              <m:t>𝒐𝒖𝒕</m:t>
                            </m:r>
                          </m:sub>
                        </m:sSub>
                      </m:oMath>
                    </m:oMathPara>
                  </a14:m>
                  <a:endParaRPr kumimoji="1" lang="zh-CN" altLang="en-US" sz="2400" b="1" dirty="0">
                    <a:solidFill>
                      <a:srgbClr val="C00000"/>
                    </a:solidFill>
                  </a:endParaRPr>
                </a:p>
              </p:txBody>
            </p:sp>
          </mc:Choice>
          <mc:Fallback xmlns="">
            <p:sp>
              <p:nvSpPr>
                <p:cNvPr id="10" name="文本框 9">
                  <a:extLst>
                    <a:ext uri="{FF2B5EF4-FFF2-40B4-BE49-F238E27FC236}">
                      <a16:creationId xmlns:a16="http://schemas.microsoft.com/office/drawing/2014/main" id="{8B0D0CFD-3A36-5A48-843B-5B58A528EECB}"/>
                    </a:ext>
                  </a:extLst>
                </p:cNvPr>
                <p:cNvSpPr txBox="1">
                  <a:spLocks noRot="1" noChangeAspect="1" noMove="1" noResize="1" noEditPoints="1" noAdjustHandles="1" noChangeArrowheads="1" noChangeShapeType="1" noTextEdit="1"/>
                </p:cNvSpPr>
                <p:nvPr/>
              </p:nvSpPr>
              <p:spPr>
                <a:xfrm>
                  <a:off x="8432621" y="5360908"/>
                  <a:ext cx="641138" cy="369332"/>
                </a:xfrm>
                <a:prstGeom prst="rect">
                  <a:avLst/>
                </a:prstGeom>
                <a:blipFill>
                  <a:blip r:embed="rId6"/>
                  <a:stretch>
                    <a:fillRect l="-7843" r="-1961" b="-13333"/>
                  </a:stretch>
                </a:blipFill>
              </p:spPr>
              <p:txBody>
                <a:bodyPr/>
                <a:lstStyle/>
                <a:p>
                  <a:r>
                    <a:rPr lang="zh-CN" altLang="en-US">
                      <a:noFill/>
                    </a:rPr>
                    <a:t> </a:t>
                  </a:r>
                </a:p>
              </p:txBody>
            </p:sp>
          </mc:Fallback>
        </mc:AlternateContent>
      </p:grpSp>
      <p:sp>
        <p:nvSpPr>
          <p:cNvPr id="9" name="矩形 8">
            <a:extLst>
              <a:ext uri="{FF2B5EF4-FFF2-40B4-BE49-F238E27FC236}">
                <a16:creationId xmlns:a16="http://schemas.microsoft.com/office/drawing/2014/main" xmlns="" id="{A0FC8B69-93E3-EB44-A5C4-4123F8E7DCAF}"/>
              </a:ext>
            </a:extLst>
          </p:cNvPr>
          <p:cNvSpPr/>
          <p:nvPr/>
        </p:nvSpPr>
        <p:spPr>
          <a:xfrm>
            <a:off x="9535707" y="5275007"/>
            <a:ext cx="2236510"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0</a:t>
            </a:r>
            <a:r>
              <a:rPr lang="zh-CN" altLang="en-US" sz="2400" b="0" cap="none" spc="0" dirty="0">
                <a:ln w="0"/>
                <a:solidFill>
                  <a:schemeClr val="tx1"/>
                </a:solidFill>
                <a:effectLst>
                  <a:outerShdw blurRad="38100" dist="19050" dir="2700000" algn="tl" rotWithShape="0">
                    <a:schemeClr val="dk1">
                      <a:alpha val="40000"/>
                    </a:schemeClr>
                  </a:outerShdw>
                </a:effectLst>
              </a:rPr>
              <a:t>      </a:t>
            </a:r>
            <a:r>
              <a:rPr lang="en-US" altLang="zh-CN" sz="2400" dirty="0">
                <a:ln w="0"/>
                <a:effectLst>
                  <a:outerShdw blurRad="38100" dist="19050" dir="2700000" algn="tl" rotWithShape="0">
                    <a:schemeClr val="dk1">
                      <a:alpha val="40000"/>
                    </a:schemeClr>
                  </a:outerShdw>
                </a:effectLst>
              </a:rPr>
              <a:t>0</a:t>
            </a:r>
            <a:r>
              <a:rPr lang="zh-CN" altLang="en-US" sz="2400" dirty="0">
                <a:ln w="0"/>
                <a:effectLst>
                  <a:outerShdw blurRad="38100" dist="19050" dir="2700000" algn="tl" rotWithShape="0">
                    <a:schemeClr val="dk1">
                      <a:alpha val="40000"/>
                    </a:schemeClr>
                  </a:outerShdw>
                </a:effectLst>
              </a:rPr>
              <a:t>      </a:t>
            </a:r>
            <a:r>
              <a:rPr lang="en-US" altLang="zh-CN" sz="2400" dirty="0">
                <a:ln w="0"/>
                <a:effectLst>
                  <a:outerShdw blurRad="38100" dist="19050" dir="2700000" algn="tl" rotWithShape="0">
                    <a:schemeClr val="dk1">
                      <a:alpha val="40000"/>
                    </a:schemeClr>
                  </a:outerShdw>
                </a:effectLst>
              </a:rPr>
              <a:t>2</a:t>
            </a:r>
            <a:r>
              <a:rPr lang="zh-CN" altLang="en-US" sz="2400" b="0" cap="none" spc="0" dirty="0">
                <a:ln w="0"/>
                <a:solidFill>
                  <a:schemeClr val="tx1"/>
                </a:solidFill>
                <a:effectLst>
                  <a:outerShdw blurRad="38100" dist="19050" dir="2700000" algn="tl" rotWithShape="0">
                    <a:schemeClr val="dk1">
                      <a:alpha val="40000"/>
                    </a:schemeClr>
                  </a:outerShdw>
                </a:effectLst>
              </a:rPr>
              <a:t>      </a:t>
            </a:r>
            <a:r>
              <a:rPr lang="en-US" altLang="zh-CN" sz="2400" b="0" cap="none" spc="0" dirty="0">
                <a:ln w="0"/>
                <a:solidFill>
                  <a:schemeClr val="tx1"/>
                </a:solidFill>
                <a:effectLst>
                  <a:outerShdw blurRad="38100" dist="19050" dir="2700000" algn="tl" rotWithShape="0">
                    <a:schemeClr val="dk1">
                      <a:alpha val="40000"/>
                    </a:schemeClr>
                  </a:outerShdw>
                </a:effectLst>
              </a:rPr>
              <a:t>0</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xmlns="" id="{13C56FF8-A4B3-6844-863D-B7CE7D172C95}"/>
              </a:ext>
            </a:extLst>
          </p:cNvPr>
          <p:cNvSpPr/>
          <p:nvPr/>
        </p:nvSpPr>
        <p:spPr>
          <a:xfrm>
            <a:off x="10846090" y="5280232"/>
            <a:ext cx="438912" cy="1411115"/>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67C14EE1-8FCC-3B4D-9A38-FECC58B7AB59}"/>
                  </a:ext>
                </a:extLst>
              </p:cNvPr>
              <p:cNvSpPr/>
              <p:nvPr/>
            </p:nvSpPr>
            <p:spPr>
              <a:xfrm>
                <a:off x="9344656" y="6062607"/>
                <a:ext cx="2736390" cy="477888"/>
              </a:xfrm>
              <a:prstGeom prst="rect">
                <a:avLst/>
              </a:prstGeom>
              <a:noFill/>
            </p:spPr>
            <p:txBody>
              <a:bodyPr wrap="none" lIns="91440" tIns="45720" rIns="91440" bIns="45720">
                <a:spAutoFit/>
              </a:bodyPr>
              <a:lstStyle/>
              <a:p>
                <a:pPr algn="ctr"/>
                <a14:m>
                  <m:oMath xmlns:m="http://schemas.openxmlformats.org/officeDocument/2006/math">
                    <m:sSub>
                      <m:sSubPr>
                        <m:ctrlP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e>
                      <m:sub>
                        <m: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5,0</m:t>
                        </m:r>
                      </m:sub>
                    </m:sSub>
                  </m:oMath>
                </a14:m>
                <a:r>
                  <a:rPr lang="zh-CN" altLang="en-US" sz="2400" b="0" cap="none" spc="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sz="2400" i="1">
                            <a:ln w="0"/>
                            <a:effectLst>
                              <a:outerShdw blurRad="38100" dist="19050" dir="2700000" algn="tl" rotWithShape="0">
                                <a:schemeClr val="dk1">
                                  <a:alpha val="40000"/>
                                </a:schemeClr>
                              </a:outerShdw>
                            </a:effectLst>
                            <a:latin typeface="Cambria Math" panose="02040503050406030204" pitchFamily="18" charset="0"/>
                          </a:rPr>
                          <m:t>5,</m:t>
                        </m:r>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1</m:t>
                        </m:r>
                      </m:sub>
                    </m:sSub>
                  </m:oMath>
                </a14:m>
                <a:r>
                  <a:rPr lang="zh-CN" altLang="en-US" sz="2400" dirty="0">
                    <a:ln w="0"/>
                    <a:effectLst>
                      <a:outerShdw blurRad="38100" dist="19050" dir="2700000" algn="tl" rotWithShape="0">
                        <a:schemeClr val="dk1">
                          <a:alpha val="40000"/>
                        </a:schemeClr>
                      </a:outerShdw>
                    </a:effectLst>
                  </a:rPr>
                  <a:t>    </a:t>
                </a:r>
                <a14:m>
                  <m:oMath xmlns:m="http://schemas.openxmlformats.org/officeDocument/2006/math">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sz="2400" i="1">
                            <a:ln w="0"/>
                            <a:effectLst>
                              <a:outerShdw blurRad="38100" dist="19050" dir="2700000" algn="tl" rotWithShape="0">
                                <a:schemeClr val="dk1">
                                  <a:alpha val="40000"/>
                                </a:schemeClr>
                              </a:outerShdw>
                            </a:effectLst>
                            <a:latin typeface="Cambria Math" panose="02040503050406030204" pitchFamily="18" charset="0"/>
                          </a:rPr>
                          <m:t>5,</m:t>
                        </m:r>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2</m:t>
                        </m:r>
                      </m:sub>
                    </m:sSub>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zh-CN" altLang="en-US" sz="2400" b="0" i="1" smtClean="0">
                            <a:ln w="0"/>
                            <a:effectLst>
                              <a:outerShdw blurRad="38100" dist="19050" dir="2700000" algn="tl" rotWithShape="0">
                                <a:schemeClr val="dk1">
                                  <a:alpha val="40000"/>
                                </a:schemeClr>
                              </a:outerShdw>
                            </a:effectLst>
                            <a:latin typeface="Cambria Math" panose="02040503050406030204" pitchFamily="18" charset="0"/>
                          </a:rPr>
                          <m:t>  </m:t>
                        </m:r>
                        <m:r>
                          <a:rPr lang="en-US" altLang="zh-CN" sz="2400"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sz="2400" i="1">
                            <a:ln w="0"/>
                            <a:effectLst>
                              <a:outerShdw blurRad="38100" dist="19050" dir="2700000" algn="tl" rotWithShape="0">
                                <a:schemeClr val="dk1">
                                  <a:alpha val="40000"/>
                                </a:schemeClr>
                              </a:outerShdw>
                            </a:effectLst>
                            <a:latin typeface="Cambria Math" panose="02040503050406030204" pitchFamily="18" charset="0"/>
                          </a:rPr>
                          <m:t>5,</m:t>
                        </m:r>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3</m:t>
                        </m:r>
                      </m:sub>
                    </m:sSub>
                  </m:oMath>
                </a14:m>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11" name="矩形 10">
                <a:extLst>
                  <a:ext uri="{FF2B5EF4-FFF2-40B4-BE49-F238E27FC236}">
                    <a16:creationId xmlns:a16="http://schemas.microsoft.com/office/drawing/2014/main" id="{67C14EE1-8FCC-3B4D-9A38-FECC58B7AB59}"/>
                  </a:ext>
                </a:extLst>
              </p:cNvPr>
              <p:cNvSpPr>
                <a:spLocks noRot="1" noChangeAspect="1" noMove="1" noResize="1" noEditPoints="1" noAdjustHandles="1" noChangeArrowheads="1" noChangeShapeType="1" noTextEdit="1"/>
              </p:cNvSpPr>
              <p:nvPr/>
            </p:nvSpPr>
            <p:spPr>
              <a:xfrm>
                <a:off x="9344656" y="6062607"/>
                <a:ext cx="2736390" cy="477888"/>
              </a:xfrm>
              <a:prstGeom prst="rect">
                <a:avLst/>
              </a:prstGeom>
              <a:blipFill>
                <a:blip r:embed="rId7"/>
                <a:stretch>
                  <a:fillRect l="-463" b="-205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AABB2837-BD23-7F43-9261-F072B81FB514}"/>
                  </a:ext>
                </a:extLst>
              </p:cNvPr>
              <p:cNvSpPr/>
              <p:nvPr/>
            </p:nvSpPr>
            <p:spPr>
              <a:xfrm>
                <a:off x="9446576" y="6301551"/>
                <a:ext cx="2532553" cy="461665"/>
              </a:xfrm>
              <a:prstGeom prst="rect">
                <a:avLst/>
              </a:prstGeom>
              <a:noFill/>
            </p:spPr>
            <p:txBody>
              <a:bodyPr wrap="none" lIns="91440" tIns="45720" rIns="91440" bIns="45720">
                <a:spAutoFit/>
              </a:bodyPr>
              <a:lstStyle/>
              <a:p>
                <a:pPr algn="ctr"/>
                <a14:m>
                  <m:oMath xmlns:m="http://schemas.openxmlformats.org/officeDocument/2006/math">
                    <m:sSub>
                      <m:sSubPr>
                        <m:ctrlP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m:t>
                        </m:r>
                      </m:e>
                      <m:sub>
                        <m: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sub>
                    </m:sSub>
                  </m:oMath>
                </a14:m>
                <a:r>
                  <a:rPr lang="zh-CN" altLang="en-US" sz="2400" b="0" cap="none" spc="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𝑐</m:t>
                        </m:r>
                      </m:e>
                      <m:sub>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1</m:t>
                        </m:r>
                      </m:sub>
                    </m:sSub>
                  </m:oMath>
                </a14:m>
                <a:r>
                  <a:rPr lang="zh-CN" altLang="en-US" sz="2400" dirty="0">
                    <a:ln w="0"/>
                    <a:effectLst>
                      <a:outerShdw blurRad="38100" dist="19050" dir="2700000" algn="tl" rotWithShape="0">
                        <a:schemeClr val="dk1">
                          <a:alpha val="40000"/>
                        </a:schemeClr>
                      </a:outerShdw>
                    </a:effectLst>
                  </a:rPr>
                  <a:t>      </a:t>
                </a:r>
                <a14:m>
                  <m:oMath xmlns:m="http://schemas.openxmlformats.org/officeDocument/2006/math">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𝑐</m:t>
                        </m:r>
                      </m:e>
                      <m:sub>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2</m:t>
                        </m:r>
                      </m:sub>
                    </m:sSub>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zh-CN" altLang="en-US" sz="2400" b="0" i="1" smtClean="0">
                            <a:ln w="0"/>
                            <a:effectLst>
                              <a:outerShdw blurRad="38100" dist="19050" dir="2700000" algn="tl" rotWithShape="0">
                                <a:schemeClr val="dk1">
                                  <a:alpha val="40000"/>
                                </a:schemeClr>
                              </a:outerShdw>
                            </a:effectLst>
                            <a:latin typeface="Cambria Math" panose="02040503050406030204" pitchFamily="18" charset="0"/>
                          </a:rPr>
                          <m:t>      </m:t>
                        </m:r>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𝑐</m:t>
                        </m:r>
                      </m:e>
                      <m:sub>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3</m:t>
                        </m:r>
                      </m:sub>
                    </m:sSub>
                  </m:oMath>
                </a14:m>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12" name="矩形 11">
                <a:extLst>
                  <a:ext uri="{FF2B5EF4-FFF2-40B4-BE49-F238E27FC236}">
                    <a16:creationId xmlns:a16="http://schemas.microsoft.com/office/drawing/2014/main" id="{AABB2837-BD23-7F43-9261-F072B81FB514}"/>
                  </a:ext>
                </a:extLst>
              </p:cNvPr>
              <p:cNvSpPr>
                <a:spLocks noRot="1" noChangeAspect="1" noMove="1" noResize="1" noEditPoints="1" noAdjustHandles="1" noChangeArrowheads="1" noChangeShapeType="1" noTextEdit="1"/>
              </p:cNvSpPr>
              <p:nvPr/>
            </p:nvSpPr>
            <p:spPr>
              <a:xfrm>
                <a:off x="9446576" y="6301551"/>
                <a:ext cx="2532553" cy="461665"/>
              </a:xfrm>
              <a:prstGeom prst="rect">
                <a:avLst/>
              </a:prstGeom>
              <a:blipFill>
                <a:blip r:embed="rId8"/>
                <a:stretch>
                  <a:fillRect b="-236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467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BA08C50-8C8F-FF44-B2F0-18D79C27853E}"/>
              </a:ext>
            </a:extLst>
          </p:cNvPr>
          <p:cNvSpPr>
            <a:spLocks noGrp="1"/>
          </p:cNvSpPr>
          <p:nvPr>
            <p:ph type="title"/>
          </p:nvPr>
        </p:nvSpPr>
        <p:spPr/>
        <p:txBody>
          <a:bodyPr/>
          <a:lstStyle/>
          <a:p>
            <a:r>
              <a:rPr kumimoji="1" lang="zh-CN" altLang="en-US" dirty="0"/>
              <a:t>成功率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45706FDC-00AC-6D4C-8555-3DCB3D479537}"/>
                  </a:ext>
                </a:extLst>
              </p:cNvPr>
              <p:cNvSpPr>
                <a:spLocks noGrp="1"/>
              </p:cNvSpPr>
              <p:nvPr>
                <p:ph idx="1"/>
              </p:nvPr>
            </p:nvSpPr>
            <p:spPr/>
            <p:txBody>
              <a:bodyPr>
                <a:normAutofit fontScale="92500" lnSpcReduction="10000"/>
              </a:bodyPr>
              <a:lstStyle/>
              <a:p>
                <a:r>
                  <a:rPr kumimoji="1" lang="en-US" altLang="zh-CN" i="1" dirty="0"/>
                  <a:t>m</a:t>
                </a:r>
                <a:r>
                  <a:rPr kumimoji="1" lang="zh-CN" altLang="en-US" dirty="0"/>
                  <a:t>：可恢复的密钥比特数（</a:t>
                </a:r>
                <a:r>
                  <a:rPr kumimoji="1" lang="en-US" altLang="zh-CN" dirty="0" err="1"/>
                  <a:t>eg.</a:t>
                </a:r>
                <a:r>
                  <a:rPr kumimoji="1" lang="zh-CN" altLang="en-US" dirty="0"/>
                  <a:t> </a:t>
                </a:r>
                <a:r>
                  <a:rPr kumimoji="1" lang="en-US" altLang="zh-CN" dirty="0"/>
                  <a:t>4</a:t>
                </a:r>
                <a:r>
                  <a:rPr kumimoji="1" lang="zh-CN" altLang="en-US" dirty="0"/>
                  <a:t>）</a:t>
                </a:r>
                <a:endParaRPr kumimoji="1" lang="en-US" altLang="zh-CN" dirty="0"/>
              </a:p>
              <a:p>
                <a:r>
                  <a:rPr kumimoji="1" lang="en-US" altLang="zh-CN" i="1" dirty="0"/>
                  <a:t>N</a:t>
                </a:r>
                <a:r>
                  <a:rPr kumimoji="1" lang="zh-CN" altLang="en-US" dirty="0"/>
                  <a:t>：采样阶段选取的明文对的个数</a:t>
                </a:r>
                <a:endParaRPr kumimoji="1" lang="en-US" altLang="zh-CN" dirty="0"/>
              </a:p>
              <a:p>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en-US" altLang="zh-CN" i="1">
                            <a:latin typeface="Cambria Math" panose="02040503050406030204" pitchFamily="18" charset="0"/>
                          </a:rPr>
                          <m:t>0</m:t>
                        </m:r>
                      </m:sub>
                    </m:sSub>
                  </m:oMath>
                </a14:m>
                <a:r>
                  <a:rPr kumimoji="1" lang="zh-CN" altLang="en-US" dirty="0"/>
                  <a:t>：正确密钥的计数</a:t>
                </a:r>
                <a:endParaRPr kumimoji="1" lang="en-US" altLang="zh-CN" dirty="0"/>
              </a:p>
              <a:p>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en-US" altLang="zh-CN" b="0" i="1" smtClean="0">
                            <a:latin typeface="Cambria Math" panose="02040503050406030204" pitchFamily="18" charset="0"/>
                          </a:rPr>
                          <m:t>𝑖</m:t>
                        </m:r>
                      </m:sub>
                    </m:sSub>
                  </m:oMath>
                </a14:m>
                <a:r>
                  <a:rPr kumimoji="1" lang="zh-CN" altLang="en-US" dirty="0"/>
                  <a:t>：错误密钥的计数</a:t>
                </a:r>
                <a:r>
                  <a:rPr kumimoji="1" lang="en-US" altLang="zh-CN" dirty="0"/>
                  <a:t>,</a:t>
                </a:r>
                <a:r>
                  <a:rPr kumimoji="1" lang="zh-CN" altLang="en-US" dirty="0"/>
                  <a:t> </a:t>
                </a:r>
                <a14:m>
                  <m:oMath xmlns:m="http://schemas.openxmlformats.org/officeDocument/2006/math">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2</m:t>
                        </m:r>
                      </m:e>
                      <m:sup>
                        <m:r>
                          <a:rPr kumimoji="1" lang="en-US" altLang="zh-CN" b="0" i="1" smtClean="0">
                            <a:latin typeface="Cambria Math" panose="02040503050406030204" pitchFamily="18" charset="0"/>
                            <a:ea typeface="Cambria Math" panose="02040503050406030204" pitchFamily="18" charset="0"/>
                          </a:rPr>
                          <m:t>𝑚</m:t>
                        </m:r>
                      </m:sup>
                    </m:sSup>
                    <m:r>
                      <a:rPr kumimoji="1" lang="en-US" altLang="zh-CN" b="0" i="1" smtClean="0">
                        <a:latin typeface="Cambria Math" panose="02040503050406030204" pitchFamily="18" charset="0"/>
                        <a:ea typeface="Cambria Math" panose="02040503050406030204" pitchFamily="18" charset="0"/>
                      </a:rPr>
                      <m:t>−1</m:t>
                    </m:r>
                  </m:oMath>
                </a14:m>
                <a:endParaRPr kumimoji="1" lang="zh-CN" altLang="en-US" dirty="0"/>
              </a:p>
              <a:p>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𝑊</m:t>
                        </m:r>
                      </m:e>
                      <m:sub>
                        <m:r>
                          <a:rPr kumimoji="1" lang="en-US" altLang="zh-CN" i="1">
                            <a:latin typeface="Cambria Math" panose="02040503050406030204" pitchFamily="18" charset="0"/>
                          </a:rPr>
                          <m:t>𝑖</m:t>
                        </m:r>
                      </m:sub>
                    </m:sSub>
                  </m:oMath>
                </a14:m>
                <a:r>
                  <a:rPr kumimoji="1" lang="zh-CN" altLang="en-US" dirty="0"/>
                  <a:t>：</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en-US" altLang="zh-CN" i="1">
                            <a:latin typeface="Cambria Math" panose="02040503050406030204" pitchFamily="18" charset="0"/>
                          </a:rPr>
                          <m:t>𝑖</m:t>
                        </m:r>
                      </m:sub>
                    </m:sSub>
                    <m:r>
                      <a:rPr kumimoji="1" lang="zh-CN" altLang="en-US" i="1" smtClean="0">
                        <a:latin typeface="Cambria Math" panose="02040503050406030204" pitchFamily="18" charset="0"/>
                      </a:rPr>
                      <m:t>按照</m:t>
                    </m:r>
                  </m:oMath>
                </a14:m>
                <a:r>
                  <a:rPr kumimoji="1" lang="zh-CN" altLang="en-US" dirty="0"/>
                  <a:t>升序排列后的序列</a:t>
                </a:r>
                <a:endParaRPr kumimoji="1" lang="en-US" altLang="zh-CN" dirty="0"/>
              </a:p>
              <a:p>
                <a:r>
                  <a:rPr kumimoji="1" lang="en-US" altLang="zh-CN" i="1" dirty="0"/>
                  <a:t>p</a:t>
                </a:r>
                <a:r>
                  <a:rPr kumimoji="1" lang="zh-CN" altLang="en-US" dirty="0"/>
                  <a:t>：差分的概率</a:t>
                </a:r>
                <a:endParaRPr kumimoji="1" lang="en-US" altLang="zh-CN" dirty="0"/>
              </a:p>
              <a:p>
                <a14:m>
                  <m:oMath xmlns:m="http://schemas.openxmlformats.org/officeDocument/2006/math">
                    <m:r>
                      <a:rPr kumimoji="1" lang="zh-CN" altLang="en-US" i="1" smtClean="0">
                        <a:latin typeface="Cambria Math" panose="02040503050406030204" pitchFamily="18" charset="0"/>
                      </a:rPr>
                      <m:t>𝜇</m:t>
                    </m:r>
                  </m:oMath>
                </a14:m>
                <a:r>
                  <a:rPr kumimoji="1" lang="zh-CN" altLang="en-US" dirty="0"/>
                  <a:t>：正确对个数的期望值</a:t>
                </a:r>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𝑁</m:t>
                    </m:r>
                    <m:r>
                      <a:rPr kumimoji="1" lang="en-US" altLang="zh-CN" b="0" i="1" smtClean="0">
                        <a:latin typeface="Cambria Math" panose="02040503050406030204" pitchFamily="18" charset="0"/>
                        <a:ea typeface="Cambria Math" panose="02040503050406030204" pitchFamily="18" charset="0"/>
                      </a:rPr>
                      <m:t>𝑝</m:t>
                    </m:r>
                  </m:oMath>
                </a14:m>
                <a:endParaRPr kumimoji="1" lang="en-US" altLang="zh-CN" i="1" dirty="0"/>
              </a:p>
              <a:p>
                <a:r>
                  <a:rPr kumimoji="1" lang="en-US" altLang="zh-CN" i="1" dirty="0"/>
                  <a:t>p</a:t>
                </a:r>
                <a:r>
                  <a:rPr kumimoji="1" lang="en-US" altLang="zh-CN" i="1" baseline="-25000" dirty="0"/>
                  <a:t>w</a:t>
                </a:r>
                <a:r>
                  <a:rPr kumimoji="1" lang="zh-CN" altLang="en-US" dirty="0"/>
                  <a:t>：错误密钥满足方程的平均概率</a:t>
                </a:r>
                <a:endParaRPr kumimoji="1" lang="en-US" altLang="zh-CN" dirty="0"/>
              </a:p>
              <a:p>
                <a:r>
                  <a:rPr kumimoji="1" lang="zh-CN" altLang="en-US" dirty="0"/>
                  <a:t>信噪比</a:t>
                </a:r>
                <a:r>
                  <a:rPr kumimoji="1" lang="en-US" altLang="zh-CN" i="1" dirty="0"/>
                  <a:t>S</a:t>
                </a:r>
                <a:r>
                  <a:rPr kumimoji="1" lang="en-US" altLang="zh-CN" i="1" baseline="-25000" dirty="0"/>
                  <a:t>N</a:t>
                </a:r>
                <a:r>
                  <a:rPr kumimoji="1" lang="zh-CN" altLang="en-US" dirty="0"/>
                  <a:t> ：</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𝑝</m:t>
                        </m:r>
                      </m:num>
                      <m:den>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𝑤</m:t>
                            </m:r>
                          </m:sub>
                        </m:sSub>
                      </m:den>
                    </m:f>
                  </m:oMath>
                </a14:m>
                <a:endParaRPr kumimoji="1" lang="zh-CN" altLang="en-US" dirty="0"/>
              </a:p>
              <a:p>
                <a:endParaRPr kumimoji="1" lang="zh-CN" altLang="en-US" dirty="0"/>
              </a:p>
            </p:txBody>
          </p:sp>
        </mc:Choice>
        <mc:Fallback xmlns="">
          <p:sp>
            <p:nvSpPr>
              <p:cNvPr id="3" name="内容占位符 2">
                <a:extLst>
                  <a:ext uri="{FF2B5EF4-FFF2-40B4-BE49-F238E27FC236}">
                    <a16:creationId xmlns:a16="http://schemas.microsoft.com/office/drawing/2014/main" id="{45706FDC-00AC-6D4C-8555-3DCB3D479537}"/>
                  </a:ext>
                </a:extLst>
              </p:cNvPr>
              <p:cNvSpPr>
                <a:spLocks noGrp="1" noRot="1" noChangeAspect="1" noMove="1" noResize="1" noEditPoints="1" noAdjustHandles="1" noChangeArrowheads="1" noChangeShapeType="1" noTextEdit="1"/>
              </p:cNvSpPr>
              <p:nvPr>
                <p:ph idx="1"/>
              </p:nvPr>
            </p:nvSpPr>
            <p:spPr>
              <a:blipFill>
                <a:blip r:embed="rId3"/>
                <a:stretch>
                  <a:fillRect l="-735" t="-17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96CD6A38-CC75-0D44-B50E-52D745EF5E4F}"/>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15</a:t>
            </a:fld>
            <a:endParaRPr lang="zh-CN" altLang="en-US" dirty="0">
              <a:solidFill>
                <a:srgbClr val="464653"/>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65F60FB2-D0B7-8840-99E5-4B6AFF1D1B4A}"/>
                  </a:ext>
                </a:extLst>
              </p:cNvPr>
              <p:cNvSpPr txBox="1"/>
              <p:nvPr/>
            </p:nvSpPr>
            <p:spPr>
              <a:xfrm>
                <a:off x="7109791" y="2392017"/>
                <a:ext cx="17029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𝑇</m:t>
                          </m:r>
                        </m:e>
                        <m:sub>
                          <m:r>
                            <a:rPr kumimoji="1" lang="en-US" altLang="zh-CN" sz="2800" b="0" i="1" smtClean="0">
                              <a:latin typeface="Cambria Math" panose="02040503050406030204" pitchFamily="18" charset="0"/>
                            </a:rPr>
                            <m:t>0</m:t>
                          </m:r>
                        </m:sub>
                      </m:sSub>
                      <m:r>
                        <a:rPr kumimoji="1" lang="en-US" altLang="zh-CN" sz="280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𝐵</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𝑁</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𝑝</m:t>
                      </m:r>
                      <m:r>
                        <a:rPr kumimoji="1" lang="en-US" altLang="zh-CN" sz="2800" b="0" i="1" smtClean="0">
                          <a:latin typeface="Cambria Math" panose="02040503050406030204" pitchFamily="18" charset="0"/>
                          <a:ea typeface="Cambria Math" panose="02040503050406030204" pitchFamily="18" charset="0"/>
                        </a:rPr>
                        <m:t>)~ </m:t>
                      </m:r>
                      <m:r>
                        <a:rPr kumimoji="1" lang="en-US" altLang="zh-CN" sz="2800" i="1">
                          <a:latin typeface="Cambria Math" panose="02040503050406030204" pitchFamily="18" charset="0"/>
                        </a:rPr>
                        <m:t>𝑁</m:t>
                      </m:r>
                      <m:r>
                        <a:rPr kumimoji="1" lang="en-US" altLang="zh-CN" sz="2800" i="1">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𝑝𝑁</m:t>
                      </m:r>
                      <m:r>
                        <a:rPr kumimoji="1" lang="en-US" altLang="zh-CN" sz="2800" i="1">
                          <a:latin typeface="Cambria Math" panose="02040503050406030204" pitchFamily="18" charset="0"/>
                          <a:ea typeface="Cambria Math" panose="02040503050406030204" pitchFamily="18" charset="0"/>
                        </a:rPr>
                        <m:t>,</m:t>
                      </m:r>
                      <m:r>
                        <a:rPr kumimoji="1" lang="en-US" altLang="zh-CN" sz="2800" i="1">
                          <a:latin typeface="Cambria Math" panose="02040503050406030204" pitchFamily="18" charset="0"/>
                          <a:ea typeface="Cambria Math" panose="02040503050406030204" pitchFamily="18" charset="0"/>
                        </a:rPr>
                        <m:t>𝑝𝑁</m:t>
                      </m:r>
                      <m:r>
                        <a:rPr kumimoji="1" lang="en-US" altLang="zh-CN" sz="2800">
                          <a:latin typeface="Cambria Math" panose="02040503050406030204" pitchFamily="18" charset="0"/>
                          <a:ea typeface="Cambria Math" panose="02040503050406030204" pitchFamily="18" charset="0"/>
                        </a:rPr>
                        <m:t>)</m:t>
                      </m:r>
                    </m:oMath>
                  </m:oMathPara>
                </a14:m>
                <a:endParaRPr kumimoji="1" lang="zh-CN" altLang="en-US" sz="2800" dirty="0"/>
              </a:p>
            </p:txBody>
          </p:sp>
        </mc:Choice>
        <mc:Fallback xmlns="">
          <p:sp>
            <p:nvSpPr>
              <p:cNvPr id="5" name="文本框 4">
                <a:extLst>
                  <a:ext uri="{FF2B5EF4-FFF2-40B4-BE49-F238E27FC236}">
                    <a16:creationId xmlns:a16="http://schemas.microsoft.com/office/drawing/2014/main" id="{65F60FB2-D0B7-8840-99E5-4B6AFF1D1B4A}"/>
                  </a:ext>
                </a:extLst>
              </p:cNvPr>
              <p:cNvSpPr txBox="1">
                <a:spLocks noRot="1" noChangeAspect="1" noMove="1" noResize="1" noEditPoints="1" noAdjustHandles="1" noChangeArrowheads="1" noChangeShapeType="1" noTextEdit="1"/>
              </p:cNvSpPr>
              <p:nvPr/>
            </p:nvSpPr>
            <p:spPr>
              <a:xfrm>
                <a:off x="7109791" y="2392017"/>
                <a:ext cx="1702904" cy="430887"/>
              </a:xfrm>
              <a:prstGeom prst="rect">
                <a:avLst/>
              </a:prstGeom>
              <a:blipFill>
                <a:blip r:embed="rId4"/>
                <a:stretch>
                  <a:fillRect l="-6667" t="-2857" r="-125926" b="-3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5D60F539-64AF-7E4D-B8F9-65421F8E64E2}"/>
                  </a:ext>
                </a:extLst>
              </p:cNvPr>
              <p:cNvSpPr txBox="1"/>
              <p:nvPr/>
            </p:nvSpPr>
            <p:spPr>
              <a:xfrm>
                <a:off x="7109791" y="2974199"/>
                <a:ext cx="170290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𝑇</m:t>
                          </m:r>
                        </m:e>
                        <m:sub>
                          <m:r>
                            <a:rPr kumimoji="1" lang="en-US" altLang="zh-CN" sz="2800" b="0" i="1" smtClean="0">
                              <a:latin typeface="Cambria Math" panose="02040503050406030204" pitchFamily="18" charset="0"/>
                            </a:rPr>
                            <m:t>𝑖</m:t>
                          </m:r>
                        </m:sub>
                      </m:sSub>
                      <m:r>
                        <a:rPr kumimoji="1" lang="en-US" altLang="zh-CN" sz="280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𝐵</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𝑁</m:t>
                      </m:r>
                      <m:r>
                        <a:rPr kumimoji="1" lang="en-US" altLang="zh-CN" sz="2800" b="0" i="1" smtClean="0">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𝑝</m:t>
                          </m:r>
                        </m:e>
                        <m:sub>
                          <m:r>
                            <a:rPr kumimoji="1" lang="en-US" altLang="zh-CN" sz="2800" i="1">
                              <a:latin typeface="Cambria Math" panose="02040503050406030204" pitchFamily="18" charset="0"/>
                            </a:rPr>
                            <m:t>𝑤</m:t>
                          </m:r>
                        </m:sub>
                      </m:sSub>
                      <m:r>
                        <a:rPr kumimoji="1" lang="en-US" altLang="zh-CN" sz="2800" b="0" i="1" smtClean="0">
                          <a:latin typeface="Cambria Math" panose="02040503050406030204" pitchFamily="18" charset="0"/>
                          <a:ea typeface="Cambria Math" panose="02040503050406030204" pitchFamily="18" charset="0"/>
                        </a:rPr>
                        <m:t>)</m:t>
                      </m:r>
                    </m:oMath>
                  </m:oMathPara>
                </a14:m>
                <a:endParaRPr kumimoji="1" lang="zh-CN" altLang="en-US" sz="2800" dirty="0"/>
              </a:p>
            </p:txBody>
          </p:sp>
        </mc:Choice>
        <mc:Fallback xmlns="">
          <p:sp>
            <p:nvSpPr>
              <p:cNvPr id="6" name="文本框 5">
                <a:extLst>
                  <a:ext uri="{FF2B5EF4-FFF2-40B4-BE49-F238E27FC236}">
                    <a16:creationId xmlns:a16="http://schemas.microsoft.com/office/drawing/2014/main" id="{5D60F539-64AF-7E4D-B8F9-65421F8E64E2}"/>
                  </a:ext>
                </a:extLst>
              </p:cNvPr>
              <p:cNvSpPr txBox="1">
                <a:spLocks noRot="1" noChangeAspect="1" noMove="1" noResize="1" noEditPoints="1" noAdjustHandles="1" noChangeArrowheads="1" noChangeShapeType="1" noTextEdit="1"/>
              </p:cNvSpPr>
              <p:nvPr/>
            </p:nvSpPr>
            <p:spPr>
              <a:xfrm>
                <a:off x="7109791" y="2974199"/>
                <a:ext cx="1702904" cy="430887"/>
              </a:xfrm>
              <a:prstGeom prst="rect">
                <a:avLst/>
              </a:prstGeom>
              <a:blipFill>
                <a:blip r:embed="rId5"/>
                <a:stretch>
                  <a:fillRect l="-6667" r="-20741" b="-3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DDA61FFD-A200-0842-BDAD-BD7B68F66365}"/>
                  </a:ext>
                </a:extLst>
              </p:cNvPr>
              <p:cNvSpPr txBox="1"/>
              <p:nvPr/>
            </p:nvSpPr>
            <p:spPr>
              <a:xfrm>
                <a:off x="6804991" y="3556381"/>
                <a:ext cx="4671392" cy="4737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𝑊</m:t>
                          </m:r>
                        </m:e>
                        <m:sub>
                          <m:r>
                            <a:rPr kumimoji="1" lang="en-US" altLang="zh-CN" sz="2800" b="0" i="1" smtClean="0">
                              <a:latin typeface="Cambria Math" panose="02040503050406030204" pitchFamily="18" charset="0"/>
                            </a:rPr>
                            <m:t>𝑖</m:t>
                          </m:r>
                        </m:sub>
                      </m:sSub>
                      <m:r>
                        <a:rPr kumimoji="1" lang="en-US" altLang="zh-CN" sz="2800" i="1" smtClean="0">
                          <a:latin typeface="Cambria Math" panose="02040503050406030204" pitchFamily="18" charset="0"/>
                          <a:ea typeface="Cambria Math" panose="02040503050406030204" pitchFamily="18" charset="0"/>
                        </a:rPr>
                        <m:t>~</m:t>
                      </m:r>
                      <m:r>
                        <a:rPr kumimoji="1" lang="en-US" altLang="zh-CN" sz="2800" i="1" smtClean="0">
                          <a:latin typeface="Cambria Math" panose="02040503050406030204" pitchFamily="18" charset="0"/>
                        </a:rPr>
                        <m:t> </m:t>
                      </m:r>
                      <m:r>
                        <a:rPr kumimoji="1" lang="en-US" altLang="zh-CN" sz="2800" b="0" i="1" smtClean="0">
                          <a:latin typeface="Cambria Math" panose="02040503050406030204" pitchFamily="18" charset="0"/>
                        </a:rPr>
                        <m:t>𝑁</m:t>
                      </m:r>
                      <m:r>
                        <a:rPr kumimoji="1" lang="en-US" altLang="zh-CN" sz="2800" b="0" i="1" smtClean="0">
                          <a:latin typeface="Cambria Math" panose="02040503050406030204" pitchFamily="18" charset="0"/>
                          <a:ea typeface="Cambria Math" panose="02040503050406030204" pitchFamily="18" charset="0"/>
                        </a:rPr>
                        <m:t>(</m:t>
                      </m:r>
                      <m:sSub>
                        <m:sSubPr>
                          <m:ctrlPr>
                            <a:rPr kumimoji="1" lang="en-US" altLang="zh-CN" sz="2800" b="0" i="1" smtClean="0">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𝜇</m:t>
                          </m:r>
                        </m:e>
                        <m:sub>
                          <m:r>
                            <a:rPr kumimoji="1" lang="en-US" altLang="zh-CN" sz="2800" b="0" i="1" smtClean="0">
                              <a:latin typeface="Cambria Math" panose="02040503050406030204" pitchFamily="18" charset="0"/>
                              <a:ea typeface="Cambria Math" panose="02040503050406030204" pitchFamily="18" charset="0"/>
                            </a:rPr>
                            <m:t>𝑞</m:t>
                          </m:r>
                        </m:sub>
                      </m:sSub>
                      <m:r>
                        <a:rPr kumimoji="1" lang="en-US" altLang="zh-CN" sz="2800" b="0" i="1" smtClean="0">
                          <a:latin typeface="Cambria Math" panose="02040503050406030204" pitchFamily="18" charset="0"/>
                          <a:ea typeface="Cambria Math" panose="02040503050406030204" pitchFamily="18" charset="0"/>
                        </a:rPr>
                        <m:t>,</m:t>
                      </m:r>
                      <m:sSubSup>
                        <m:sSubSupPr>
                          <m:ctrlPr>
                            <a:rPr kumimoji="1" lang="en-US" altLang="zh-CN" sz="2800" b="0" i="1" smtClean="0">
                              <a:latin typeface="Cambria Math" panose="02040503050406030204" pitchFamily="18" charset="0"/>
                              <a:ea typeface="Cambria Math" panose="02040503050406030204" pitchFamily="18" charset="0"/>
                            </a:rPr>
                          </m:ctrlPr>
                        </m:sSubSupPr>
                        <m:e>
                          <m:r>
                            <a:rPr kumimoji="1" lang="en-US" altLang="zh-CN" sz="2800" b="0" i="1" smtClean="0">
                              <a:latin typeface="Cambria Math" panose="02040503050406030204" pitchFamily="18" charset="0"/>
                              <a:ea typeface="Cambria Math" panose="02040503050406030204" pitchFamily="18" charset="0"/>
                            </a:rPr>
                            <m:t>𝜎</m:t>
                          </m:r>
                        </m:e>
                        <m:sub>
                          <m:r>
                            <a:rPr kumimoji="1" lang="en-US" altLang="zh-CN" sz="2800" b="0" i="1" smtClean="0">
                              <a:latin typeface="Cambria Math" panose="02040503050406030204" pitchFamily="18" charset="0"/>
                              <a:ea typeface="Cambria Math" panose="02040503050406030204" pitchFamily="18" charset="0"/>
                            </a:rPr>
                            <m:t>𝑞</m:t>
                          </m:r>
                        </m:sub>
                        <m:sup>
                          <m:r>
                            <a:rPr kumimoji="1" lang="en-US" altLang="zh-CN" sz="2800" b="0" i="1" smtClean="0">
                              <a:latin typeface="Cambria Math" panose="02040503050406030204" pitchFamily="18" charset="0"/>
                              <a:ea typeface="Cambria Math" panose="02040503050406030204" pitchFamily="18" charset="0"/>
                            </a:rPr>
                            <m:t>2</m:t>
                          </m:r>
                        </m:sup>
                      </m:sSubSup>
                      <m:r>
                        <a:rPr kumimoji="1" lang="en-US" altLang="zh-CN" sz="2800" b="0" i="0"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m:t>
                      </m:r>
                      <m:r>
                        <a:rPr kumimoji="1" lang="zh-CN" altLang="en-US" sz="2800" i="1">
                          <a:latin typeface="Cambria Math" panose="02040503050406030204" pitchFamily="18" charset="0"/>
                        </a:rPr>
                        <m:t>近似服从</m:t>
                      </m:r>
                      <m:r>
                        <a:rPr kumimoji="1" lang="en-US" altLang="zh-CN" sz="2800" b="0" i="0" smtClean="0">
                          <a:latin typeface="Cambria Math" panose="02040503050406030204" pitchFamily="18" charset="0"/>
                          <a:ea typeface="Cambria Math" panose="02040503050406030204" pitchFamily="18" charset="0"/>
                        </a:rPr>
                        <m:t>)</m:t>
                      </m:r>
                    </m:oMath>
                  </m:oMathPara>
                </a14:m>
                <a:endParaRPr kumimoji="1" lang="zh-CN" altLang="en-US" sz="2800" dirty="0"/>
              </a:p>
            </p:txBody>
          </p:sp>
        </mc:Choice>
        <mc:Fallback xmlns="">
          <p:sp>
            <p:nvSpPr>
              <p:cNvPr id="7" name="文本框 6">
                <a:extLst>
                  <a:ext uri="{FF2B5EF4-FFF2-40B4-BE49-F238E27FC236}">
                    <a16:creationId xmlns:a16="http://schemas.microsoft.com/office/drawing/2014/main" id="{DDA61FFD-A200-0842-BDAD-BD7B68F66365}"/>
                  </a:ext>
                </a:extLst>
              </p:cNvPr>
              <p:cNvSpPr txBox="1">
                <a:spLocks noRot="1" noChangeAspect="1" noMove="1" noResize="1" noEditPoints="1" noAdjustHandles="1" noChangeArrowheads="1" noChangeShapeType="1" noTextEdit="1"/>
              </p:cNvSpPr>
              <p:nvPr/>
            </p:nvSpPr>
            <p:spPr>
              <a:xfrm>
                <a:off x="6804991" y="3556381"/>
                <a:ext cx="4671392" cy="473719"/>
              </a:xfrm>
              <a:prstGeom prst="rect">
                <a:avLst/>
              </a:prstGeom>
              <a:blipFill>
                <a:blip r:embed="rId6"/>
                <a:stretch>
                  <a:fillRect t="-7895"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D1AEDA98-7796-974B-9667-E2DBEFB4A0AD}"/>
                  </a:ext>
                </a:extLst>
              </p:cNvPr>
              <p:cNvSpPr txBox="1"/>
              <p:nvPr/>
            </p:nvSpPr>
            <p:spPr>
              <a:xfrm>
                <a:off x="7109791" y="4181395"/>
                <a:ext cx="4671392"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zh-CN" altLang="en-US" sz="2800" i="1" smtClean="0">
                          <a:latin typeface="Cambria Math" panose="02040503050406030204" pitchFamily="18" charset="0"/>
                        </a:rPr>
                        <m:t>成功</m:t>
                      </m:r>
                      <m:r>
                        <a:rPr kumimoji="1" lang="zh-CN" altLang="en-US" sz="2800" b="0" i="1" smtClean="0">
                          <a:latin typeface="Cambria Math" panose="02040503050406030204" pitchFamily="18" charset="0"/>
                        </a:rPr>
                        <m:t>：</m:t>
                      </m:r>
                    </m:oMath>
                  </m:oMathPara>
                </a14:m>
                <a:endParaRPr kumimoji="1" lang="zh-CN" altLang="en-US" sz="2800" dirty="0"/>
              </a:p>
            </p:txBody>
          </p:sp>
        </mc:Choice>
        <mc:Fallback xmlns="">
          <p:sp>
            <p:nvSpPr>
              <p:cNvPr id="8" name="文本框 7">
                <a:extLst>
                  <a:ext uri="{FF2B5EF4-FFF2-40B4-BE49-F238E27FC236}">
                    <a16:creationId xmlns:a16="http://schemas.microsoft.com/office/drawing/2014/main" id="{D1AEDA98-7796-974B-9667-E2DBEFB4A0AD}"/>
                  </a:ext>
                </a:extLst>
              </p:cNvPr>
              <p:cNvSpPr txBox="1">
                <a:spLocks noRot="1" noChangeAspect="1" noMove="1" noResize="1" noEditPoints="1" noAdjustHandles="1" noChangeArrowheads="1" noChangeShapeType="1" noTextEdit="1"/>
              </p:cNvSpPr>
              <p:nvPr/>
            </p:nvSpPr>
            <p:spPr>
              <a:xfrm>
                <a:off x="7109791" y="4181395"/>
                <a:ext cx="4671392" cy="430887"/>
              </a:xfrm>
              <a:prstGeom prst="rect">
                <a:avLst/>
              </a:prstGeom>
              <a:blipFill>
                <a:blip r:embed="rId7"/>
                <a:stretch>
                  <a:fillRect l="-3523" t="-5714"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BBA013CC-8857-8547-81A7-936633919617}"/>
                  </a:ext>
                </a:extLst>
              </p:cNvPr>
              <p:cNvSpPr/>
              <p:nvPr/>
            </p:nvSpPr>
            <p:spPr>
              <a:xfrm>
                <a:off x="7644738" y="4731818"/>
                <a:ext cx="2697341" cy="523220"/>
              </a:xfrm>
              <a:prstGeom prst="rect">
                <a:avLst/>
              </a:prstGeom>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𝑇</m:t>
                          </m:r>
                        </m:e>
                        <m:sub>
                          <m:r>
                            <a:rPr kumimoji="1" lang="en-US" altLang="zh-CN" sz="2800" i="1">
                              <a:latin typeface="Cambria Math" panose="02040503050406030204" pitchFamily="18" charset="0"/>
                            </a:rPr>
                            <m:t>0</m:t>
                          </m:r>
                        </m:sub>
                      </m:sSub>
                      <m:r>
                        <a:rPr kumimoji="1" lang="en-US" altLang="zh-CN" sz="2800" i="1">
                          <a:latin typeface="Cambria Math" panose="02040503050406030204" pitchFamily="18" charset="0"/>
                        </a:rPr>
                        <m:t>&gt;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𝑊</m:t>
                          </m:r>
                        </m:e>
                        <m:sub>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𝑚</m:t>
                              </m:r>
                            </m:sup>
                          </m:sSup>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𝑚</m:t>
                              </m:r>
                              <m:r>
                                <a:rPr kumimoji="1" lang="en-US" altLang="zh-CN" sz="2800" i="1">
                                  <a:latin typeface="Cambria Math" panose="02040503050406030204" pitchFamily="18" charset="0"/>
                                </a:rPr>
                                <m:t>−</m:t>
                              </m:r>
                              <m:r>
                                <a:rPr kumimoji="1" lang="en-US" altLang="zh-CN" sz="2800" i="1">
                                  <a:latin typeface="Cambria Math" panose="02040503050406030204" pitchFamily="18" charset="0"/>
                                </a:rPr>
                                <m:t>𝑎</m:t>
                              </m:r>
                            </m:sup>
                          </m:sSup>
                        </m:sub>
                      </m:sSub>
                    </m:oMath>
                  </m:oMathPara>
                </a14:m>
                <a:endParaRPr lang="zh-CN" altLang="en-US" sz="2800" dirty="0"/>
              </a:p>
            </p:txBody>
          </p:sp>
        </mc:Choice>
        <mc:Fallback xmlns="">
          <p:sp>
            <p:nvSpPr>
              <p:cNvPr id="9" name="矩形 8">
                <a:extLst>
                  <a:ext uri="{FF2B5EF4-FFF2-40B4-BE49-F238E27FC236}">
                    <a16:creationId xmlns:a16="http://schemas.microsoft.com/office/drawing/2014/main" id="{BBA013CC-8857-8547-81A7-936633919617}"/>
                  </a:ext>
                </a:extLst>
              </p:cNvPr>
              <p:cNvSpPr>
                <a:spLocks noRot="1" noChangeAspect="1" noMove="1" noResize="1" noEditPoints="1" noAdjustHandles="1" noChangeArrowheads="1" noChangeShapeType="1" noTextEdit="1"/>
              </p:cNvSpPr>
              <p:nvPr/>
            </p:nvSpPr>
            <p:spPr>
              <a:xfrm>
                <a:off x="7644738" y="4731818"/>
                <a:ext cx="2697341" cy="523220"/>
              </a:xfrm>
              <a:prstGeom prst="rect">
                <a:avLst/>
              </a:prstGeom>
              <a:blipFill>
                <a:blip r:embed="rId8"/>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5252EC00-5215-0B4A-A68A-464AAD91C1A2}"/>
                  </a:ext>
                </a:extLst>
              </p:cNvPr>
              <p:cNvSpPr/>
              <p:nvPr/>
            </p:nvSpPr>
            <p:spPr>
              <a:xfrm>
                <a:off x="5285088" y="5447138"/>
                <a:ext cx="6666120" cy="523220"/>
              </a:xfrm>
              <a:prstGeom prst="rect">
                <a:avLst/>
              </a:prstGeom>
              <a:ln>
                <a:solidFill>
                  <a:schemeClr val="accent1"/>
                </a:solidFill>
              </a:ln>
            </p:spPr>
            <p:txBody>
              <a:bodyPr wrap="none">
                <a:spAutoFit/>
              </a:bodyPr>
              <a:lstStyle/>
              <a:p>
                <a:r>
                  <a:rPr kumimoji="1" lang="zh-CN" altLang="en-US" sz="2800" dirty="0"/>
                  <a:t>记</a:t>
                </a:r>
                <a14:m>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𝑇</m:t>
                        </m:r>
                      </m:e>
                      <m:sub>
                        <m:r>
                          <a:rPr kumimoji="1" lang="en-US" altLang="zh-CN" sz="2800" i="1">
                            <a:latin typeface="Cambria Math" panose="02040503050406030204" pitchFamily="18" charset="0"/>
                          </a:rPr>
                          <m:t>0</m:t>
                        </m:r>
                      </m:sub>
                    </m:sSub>
                    <m:r>
                      <a:rPr kumimoji="1" lang="en-US" altLang="zh-CN" sz="2800" b="0" i="1" smtClean="0">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𝑊</m:t>
                        </m:r>
                      </m:e>
                      <m:sub>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𝑚</m:t>
                            </m:r>
                          </m:sup>
                        </m:sSup>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𝑚</m:t>
                            </m:r>
                            <m:r>
                              <a:rPr kumimoji="1" lang="en-US" altLang="zh-CN" sz="2800" i="1">
                                <a:latin typeface="Cambria Math" panose="02040503050406030204" pitchFamily="18" charset="0"/>
                              </a:rPr>
                              <m:t>−</m:t>
                            </m:r>
                            <m:r>
                              <a:rPr kumimoji="1" lang="en-US" altLang="zh-CN" sz="2800" i="1">
                                <a:latin typeface="Cambria Math" panose="02040503050406030204" pitchFamily="18" charset="0"/>
                              </a:rPr>
                              <m:t>𝑎</m:t>
                            </m:r>
                          </m:sup>
                        </m:sSup>
                      </m:sub>
                    </m:sSub>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𝑋</m:t>
                    </m:r>
                    <m:r>
                      <a:rPr kumimoji="1" lang="zh-CN" altLang="en-US" sz="2800" b="0" i="1" smtClean="0">
                        <a:latin typeface="Cambria Math" panose="02040503050406030204" pitchFamily="18" charset="0"/>
                      </a:rPr>
                      <m:t>，</m:t>
                    </m:r>
                    <m:r>
                      <a:rPr kumimoji="1" lang="zh-CN" altLang="en-US" sz="2800" i="1">
                        <a:latin typeface="Cambria Math" panose="02040503050406030204" pitchFamily="18" charset="0"/>
                      </a:rPr>
                      <m:t>则</m:t>
                    </m:r>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𝑃</m:t>
                        </m:r>
                      </m:e>
                      <m:sub>
                        <m:r>
                          <a:rPr kumimoji="1" lang="en-US" altLang="zh-CN" sz="2800" b="0" i="1" smtClean="0">
                            <a:latin typeface="Cambria Math" panose="02040503050406030204" pitchFamily="18" charset="0"/>
                          </a:rPr>
                          <m:t>𝑠</m:t>
                        </m:r>
                      </m:sub>
                    </m:sSub>
                    <m:r>
                      <a:rPr kumimoji="1" lang="en-US" altLang="zh-CN" sz="2800" b="0" i="1" smtClean="0">
                        <a:latin typeface="Cambria Math" panose="02040503050406030204" pitchFamily="18" charset="0"/>
                      </a:rPr>
                      <m:t>=</m:t>
                    </m:r>
                    <m:r>
                      <m:rPr>
                        <m:sty m:val="p"/>
                      </m:rPr>
                      <a:rPr kumimoji="1" lang="en-US" altLang="zh-CN" sz="2800" b="0" i="0" smtClean="0">
                        <a:latin typeface="Cambria Math" panose="02040503050406030204" pitchFamily="18" charset="0"/>
                      </a:rPr>
                      <m:t>Pr</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𝑋</m:t>
                    </m:r>
                    <m:r>
                      <a:rPr kumimoji="1" lang="en-US" altLang="zh-CN" sz="2800" b="0" i="1" smtClean="0">
                        <a:latin typeface="Cambria Math" panose="02040503050406030204" pitchFamily="18" charset="0"/>
                      </a:rPr>
                      <m:t>&gt;0)</m:t>
                    </m:r>
                  </m:oMath>
                </a14:m>
                <a:endParaRPr lang="zh-CN" altLang="en-US" sz="2800" dirty="0"/>
              </a:p>
            </p:txBody>
          </p:sp>
        </mc:Choice>
        <mc:Fallback xmlns="">
          <p:sp>
            <p:nvSpPr>
              <p:cNvPr id="10" name="矩形 9">
                <a:extLst>
                  <a:ext uri="{FF2B5EF4-FFF2-40B4-BE49-F238E27FC236}">
                    <a16:creationId xmlns:a16="http://schemas.microsoft.com/office/drawing/2014/main" id="{5252EC00-5215-0B4A-A68A-464AAD91C1A2}"/>
                  </a:ext>
                </a:extLst>
              </p:cNvPr>
              <p:cNvSpPr>
                <a:spLocks noRot="1" noChangeAspect="1" noMove="1" noResize="1" noEditPoints="1" noAdjustHandles="1" noChangeArrowheads="1" noChangeShapeType="1" noTextEdit="1"/>
              </p:cNvSpPr>
              <p:nvPr/>
            </p:nvSpPr>
            <p:spPr>
              <a:xfrm>
                <a:off x="5285088" y="5447138"/>
                <a:ext cx="6666120" cy="523220"/>
              </a:xfrm>
              <a:prstGeom prst="rect">
                <a:avLst/>
              </a:prstGeom>
              <a:blipFill>
                <a:blip r:embed="rId9"/>
                <a:stretch>
                  <a:fillRect l="-1708" t="-11628" b="-27907"/>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01135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B0F7F0F-49EC-5747-81A9-B72086C30856}"/>
              </a:ext>
            </a:extLst>
          </p:cNvPr>
          <p:cNvSpPr>
            <a:spLocks noGrp="1"/>
          </p:cNvSpPr>
          <p:nvPr>
            <p:ph type="title"/>
          </p:nvPr>
        </p:nvSpPr>
        <p:spPr/>
        <p:txBody>
          <a:bodyPr>
            <a:normAutofit/>
          </a:bodyPr>
          <a:lstStyle/>
          <a:p>
            <a:r>
              <a:rPr kumimoji="1" lang="zh-CN" altLang="en-US" dirty="0"/>
              <a:t>差分分析的成功率和明文量的计算公式</a:t>
            </a:r>
          </a:p>
        </p:txBody>
      </p:sp>
      <p:sp>
        <p:nvSpPr>
          <p:cNvPr id="2" name="内容占位符 1">
            <a:extLst>
              <a:ext uri="{FF2B5EF4-FFF2-40B4-BE49-F238E27FC236}">
                <a16:creationId xmlns:a16="http://schemas.microsoft.com/office/drawing/2014/main" xmlns="" id="{C286C62F-9035-294B-8A29-EB76E14645E1}"/>
              </a:ext>
            </a:extLst>
          </p:cNvPr>
          <p:cNvSpPr>
            <a:spLocks noGrp="1"/>
          </p:cNvSpPr>
          <p:nvPr>
            <p:ph idx="1"/>
          </p:nvPr>
        </p:nvSpPr>
        <p:spPr/>
        <p:txBody>
          <a:bodyPr/>
          <a:lstStyle/>
          <a:p>
            <a:r>
              <a:rPr lang="en-US" altLang="zh-CN" dirty="0"/>
              <a:t>Ali </a:t>
            </a:r>
            <a:r>
              <a:rPr lang="en-US" altLang="zh-CN" dirty="0" err="1"/>
              <a:t>Aydın</a:t>
            </a:r>
            <a:r>
              <a:rPr lang="en-US" altLang="zh-CN" dirty="0"/>
              <a:t> </a:t>
            </a:r>
            <a:r>
              <a:rPr lang="en-US" altLang="zh-CN" dirty="0" err="1"/>
              <a:t>Selçuk</a:t>
            </a:r>
            <a:endParaRPr lang="en-US" altLang="zh-CN" dirty="0"/>
          </a:p>
          <a:p>
            <a:r>
              <a:rPr lang="en-US" altLang="zh-CN" dirty="0"/>
              <a:t>On Probability of Success in Linear</a:t>
            </a:r>
            <a:r>
              <a:rPr lang="zh-CN" altLang="en-US" dirty="0"/>
              <a:t> </a:t>
            </a:r>
            <a:r>
              <a:rPr lang="en-US" altLang="zh-CN" dirty="0"/>
              <a:t>and Differential Cryptanalysis,</a:t>
            </a:r>
            <a:r>
              <a:rPr lang="zh-CN" altLang="en-US" dirty="0"/>
              <a:t> </a:t>
            </a:r>
            <a:r>
              <a:rPr lang="en-US" altLang="zh-CN" dirty="0"/>
              <a:t>Journal</a:t>
            </a:r>
            <a:r>
              <a:rPr lang="zh-CN" altLang="en-US" dirty="0"/>
              <a:t> </a:t>
            </a:r>
            <a:r>
              <a:rPr lang="en-US" altLang="zh-CN" dirty="0"/>
              <a:t>of</a:t>
            </a:r>
            <a:r>
              <a:rPr lang="zh-CN" altLang="en-US" dirty="0"/>
              <a:t> </a:t>
            </a:r>
            <a:r>
              <a:rPr lang="en-US" altLang="zh-CN" dirty="0"/>
              <a:t>Cryptology</a:t>
            </a:r>
            <a:r>
              <a:rPr lang="zh-CN" altLang="en-US" dirty="0"/>
              <a:t> </a:t>
            </a:r>
            <a:r>
              <a:rPr lang="en-US" altLang="zh-CN" dirty="0"/>
              <a:t>2007</a:t>
            </a:r>
          </a:p>
          <a:p>
            <a:endParaRPr lang="en-US" altLang="zh-CN" dirty="0"/>
          </a:p>
          <a:p>
            <a:endParaRPr lang="en-US" altLang="zh-CN" dirty="0"/>
          </a:p>
          <a:p>
            <a:endParaRPr lang="en-US" altLang="zh-CN" dirty="0"/>
          </a:p>
          <a:p>
            <a:endParaRPr lang="en-US" altLang="zh-CN" dirty="0"/>
          </a:p>
          <a:p>
            <a:r>
              <a:rPr lang="zh-CN" altLang="en-US" dirty="0"/>
              <a:t>注：假设轮密钥相互独立，轮与轮相互独立</a:t>
            </a:r>
            <a:endParaRPr lang="en-US" altLang="zh-CN" dirty="0"/>
          </a:p>
          <a:p>
            <a:endParaRPr lang="en-US" altLang="zh-CN" dirty="0"/>
          </a:p>
          <a:p>
            <a:endParaRPr lang="en-US" altLang="zh-CN" dirty="0"/>
          </a:p>
          <a:p>
            <a:endParaRPr kumimoji="1" lang="zh-CN" altLang="en-US" dirty="0"/>
          </a:p>
        </p:txBody>
      </p:sp>
      <p:pic>
        <p:nvPicPr>
          <p:cNvPr id="4" name="图片 3">
            <a:extLst>
              <a:ext uri="{FF2B5EF4-FFF2-40B4-BE49-F238E27FC236}">
                <a16:creationId xmlns:a16="http://schemas.microsoft.com/office/drawing/2014/main" xmlns="" id="{410BACAD-1808-6241-A3CB-453399A0359C}"/>
              </a:ext>
            </a:extLst>
          </p:cNvPr>
          <p:cNvPicPr>
            <a:picLocks noChangeAspect="1"/>
          </p:cNvPicPr>
          <p:nvPr/>
        </p:nvPicPr>
        <p:blipFill>
          <a:blip r:embed="rId2"/>
          <a:stretch>
            <a:fillRect/>
          </a:stretch>
        </p:blipFill>
        <p:spPr>
          <a:xfrm>
            <a:off x="7962350" y="2689860"/>
            <a:ext cx="3661784" cy="2378273"/>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xmlns="" id="{CD238ABD-3F29-C648-99D5-F1CA4DE4D6B3}"/>
              </a:ext>
            </a:extLst>
          </p:cNvPr>
          <p:cNvPicPr>
            <a:picLocks noChangeAspect="1"/>
          </p:cNvPicPr>
          <p:nvPr/>
        </p:nvPicPr>
        <p:blipFill>
          <a:blip r:embed="rId3"/>
          <a:stretch>
            <a:fillRect/>
          </a:stretch>
        </p:blipFill>
        <p:spPr>
          <a:xfrm>
            <a:off x="1567688" y="2799588"/>
            <a:ext cx="5130800" cy="990600"/>
          </a:xfrm>
          <a:prstGeom prst="rect">
            <a:avLst/>
          </a:prstGeom>
        </p:spPr>
      </p:pic>
      <p:pic>
        <p:nvPicPr>
          <p:cNvPr id="6" name="图片 5">
            <a:extLst>
              <a:ext uri="{FF2B5EF4-FFF2-40B4-BE49-F238E27FC236}">
                <a16:creationId xmlns:a16="http://schemas.microsoft.com/office/drawing/2014/main" xmlns="" id="{7E5DC057-88C4-D146-98C5-F7F1EE100045}"/>
              </a:ext>
            </a:extLst>
          </p:cNvPr>
          <p:cNvPicPr>
            <a:picLocks noChangeAspect="1"/>
          </p:cNvPicPr>
          <p:nvPr/>
        </p:nvPicPr>
        <p:blipFill>
          <a:blip r:embed="rId4"/>
          <a:stretch>
            <a:fillRect/>
          </a:stretch>
        </p:blipFill>
        <p:spPr>
          <a:xfrm>
            <a:off x="1368044" y="3988724"/>
            <a:ext cx="6450021" cy="900268"/>
          </a:xfrm>
          <a:prstGeom prst="rect">
            <a:avLst/>
          </a:prstGeom>
        </p:spPr>
      </p:pic>
    </p:spTree>
    <p:extLst>
      <p:ext uri="{BB962C8B-B14F-4D97-AF65-F5344CB8AC3E}">
        <p14:creationId xmlns:p14="http://schemas.microsoft.com/office/powerpoint/2010/main" val="235687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C8E9B63-69A5-814F-8282-A71969C079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94E12A60-DA31-9E47-9FB9-8CCD4FDB7C1E}"/>
              </a:ext>
            </a:extLst>
          </p:cNvPr>
          <p:cNvSpPr>
            <a:spLocks noGrp="1"/>
          </p:cNvSpPr>
          <p:nvPr>
            <p:ph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xmlns="" id="{E745C2CD-3AD8-AB43-829E-F6B37DE721CA}"/>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17</a:t>
            </a:fld>
            <a:endParaRPr lang="zh-CN" altLang="en-US" dirty="0">
              <a:solidFill>
                <a:srgbClr val="464653"/>
              </a:solidFill>
            </a:endParaRPr>
          </a:p>
        </p:txBody>
      </p:sp>
      <p:pic>
        <p:nvPicPr>
          <p:cNvPr id="5" name="图片 4">
            <a:extLst>
              <a:ext uri="{FF2B5EF4-FFF2-40B4-BE49-F238E27FC236}">
                <a16:creationId xmlns:a16="http://schemas.microsoft.com/office/drawing/2014/main" xmlns="" id="{3DD73AD2-D698-204A-A266-6FE062DD30DF}"/>
              </a:ext>
            </a:extLst>
          </p:cNvPr>
          <p:cNvPicPr>
            <a:picLocks noChangeAspect="1"/>
          </p:cNvPicPr>
          <p:nvPr/>
        </p:nvPicPr>
        <p:blipFill>
          <a:blip r:embed="rId3"/>
          <a:stretch>
            <a:fillRect/>
          </a:stretch>
        </p:blipFill>
        <p:spPr>
          <a:xfrm>
            <a:off x="1577731" y="0"/>
            <a:ext cx="9036538" cy="6858000"/>
          </a:xfrm>
          <a:prstGeom prst="rect">
            <a:avLst/>
          </a:prstGeom>
        </p:spPr>
      </p:pic>
      <p:sp>
        <p:nvSpPr>
          <p:cNvPr id="6" name="矩形 5">
            <a:extLst>
              <a:ext uri="{FF2B5EF4-FFF2-40B4-BE49-F238E27FC236}">
                <a16:creationId xmlns:a16="http://schemas.microsoft.com/office/drawing/2014/main" xmlns="" id="{A61831E3-54C6-4B4F-A901-779C4521D86C}"/>
              </a:ext>
            </a:extLst>
          </p:cNvPr>
          <p:cNvSpPr/>
          <p:nvPr/>
        </p:nvSpPr>
        <p:spPr>
          <a:xfrm>
            <a:off x="6599583" y="3246783"/>
            <a:ext cx="424069" cy="4108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E3503B4A-D7EB-2D4E-85E3-6C70FCF7E19E}"/>
                  </a:ext>
                </a:extLst>
              </p:cNvPr>
              <p:cNvSpPr/>
              <p:nvPr/>
            </p:nvSpPr>
            <p:spPr>
              <a:xfrm>
                <a:off x="914400" y="3402496"/>
                <a:ext cx="3737113" cy="4635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m:rPr>
                          <m:nor/>
                        </m:rPr>
                        <a:rPr kumimoji="1" lang="en-US" altLang="zh-CN" sz="2400" i="1" dirty="0" smtClean="0"/>
                        <m:t>S</m:t>
                      </m:r>
                      <m:r>
                        <m:rPr>
                          <m:nor/>
                        </m:rPr>
                        <a:rPr kumimoji="1" lang="en-US" altLang="zh-CN" sz="2400" i="1" baseline="-25000" dirty="0" smtClean="0"/>
                        <m:t>N</m:t>
                      </m:r>
                      <m:r>
                        <a:rPr kumimoji="1" lang="zh-CN" altLang="en-US" sz="2400" i="1">
                          <a:latin typeface="Cambria Math" panose="02040503050406030204" pitchFamily="18" charset="0"/>
                        </a:rPr>
                        <m:t>越大</m:t>
                      </m:r>
                      <m:r>
                        <a:rPr kumimoji="1" lang="zh-CN" altLang="en-US" sz="2400" b="0" i="1" smtClean="0">
                          <a:latin typeface="Cambria Math" panose="02040503050406030204" pitchFamily="18" charset="0"/>
                        </a:rPr>
                        <m:t>，</m:t>
                      </m:r>
                      <m:r>
                        <a:rPr kumimoji="1" lang="en-US" altLang="zh-CN" sz="2400" i="1">
                          <a:latin typeface="Cambria Math" panose="02040503050406030204" pitchFamily="18" charset="0"/>
                        </a:rPr>
                        <m:t>𝑎</m:t>
                      </m:r>
                      <m:r>
                        <a:rPr kumimoji="1" lang="zh-CN" altLang="en-US" sz="2400" i="1" smtClean="0">
                          <a:latin typeface="Cambria Math" panose="02040503050406030204" pitchFamily="18" charset="0"/>
                        </a:rPr>
                        <m:t>越小</m:t>
                      </m:r>
                      <m:r>
                        <a:rPr kumimoji="1" lang="zh-CN" altLang="en-US" sz="2400" b="0" i="1" smtClean="0">
                          <a:latin typeface="Cambria Math" panose="02040503050406030204" pitchFamily="18" charset="0"/>
                        </a:rPr>
                        <m:t>，</m:t>
                      </m:r>
                      <m:r>
                        <a:rPr kumimoji="1" lang="zh-CN" altLang="en-US" sz="2400" i="1">
                          <a:latin typeface="Cambria Math" panose="02040503050406030204" pitchFamily="18" charset="0"/>
                        </a:rPr>
                        <m:t>需要</m:t>
                      </m:r>
                      <m:r>
                        <a:rPr kumimoji="1" lang="zh-CN" altLang="en-US" sz="2400" i="1" smtClean="0">
                          <a:latin typeface="Cambria Math" panose="02040503050406030204" pitchFamily="18" charset="0"/>
                        </a:rPr>
                        <m:t>的</m:t>
                      </m:r>
                      <m:r>
                        <a:rPr kumimoji="1" lang="zh-CN" altLang="en-US" sz="2400" i="1">
                          <a:latin typeface="Cambria Math" panose="02040503050406030204" pitchFamily="18" charset="0"/>
                        </a:rPr>
                        <m:t>正确对</m:t>
                      </m:r>
                      <m:r>
                        <a:rPr kumimoji="1" lang="zh-CN" altLang="en-US" sz="2400" i="1" smtClean="0">
                          <a:latin typeface="Cambria Math" panose="02040503050406030204" pitchFamily="18" charset="0"/>
                        </a:rPr>
                        <m:t>越少</m:t>
                      </m:r>
                    </m:oMath>
                  </m:oMathPara>
                </a14:m>
                <a:endParaRPr kumimoji="1" lang="zh-CN" altLang="en-US" sz="2400" dirty="0"/>
              </a:p>
            </p:txBody>
          </p:sp>
        </mc:Choice>
        <mc:Fallback xmlns="">
          <p:sp>
            <p:nvSpPr>
              <p:cNvPr id="7" name="矩形 6">
                <a:extLst>
                  <a:ext uri="{FF2B5EF4-FFF2-40B4-BE49-F238E27FC236}">
                    <a16:creationId xmlns:a16="http://schemas.microsoft.com/office/drawing/2014/main" id="{E3503B4A-D7EB-2D4E-85E3-6C70FCF7E19E}"/>
                  </a:ext>
                </a:extLst>
              </p:cNvPr>
              <p:cNvSpPr>
                <a:spLocks noRot="1" noChangeAspect="1" noMove="1" noResize="1" noEditPoints="1" noAdjustHandles="1" noChangeArrowheads="1" noChangeShapeType="1" noTextEdit="1"/>
              </p:cNvSpPr>
              <p:nvPr/>
            </p:nvSpPr>
            <p:spPr>
              <a:xfrm>
                <a:off x="914400" y="3402496"/>
                <a:ext cx="3737113" cy="463525"/>
              </a:xfrm>
              <a:prstGeom prst="rect">
                <a:avLst/>
              </a:prstGeom>
              <a:blipFill>
                <a:blip r:embed="rId4"/>
                <a:stretch>
                  <a:fillRect l="-678" r="-32881"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73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764F4C85-36C2-B54F-A0AB-2C549E7AA25F}"/>
              </a:ext>
            </a:extLst>
          </p:cNvPr>
          <p:cNvSpPr>
            <a:spLocks noGrp="1"/>
          </p:cNvSpPr>
          <p:nvPr>
            <p:ph type="title"/>
          </p:nvPr>
        </p:nvSpPr>
        <p:spPr/>
        <p:txBody>
          <a:bodyPr/>
          <a:lstStyle/>
          <a:p>
            <a:r>
              <a:rPr kumimoji="1" lang="zh-CN" altLang="en-US" dirty="0"/>
              <a:t>信噪比</a:t>
            </a:r>
          </a:p>
        </p:txBody>
      </p:sp>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xmlns="" id="{A4E04661-2E77-194D-997D-541C484844A3}"/>
                  </a:ext>
                </a:extLst>
              </p:cNvPr>
              <p:cNvSpPr>
                <a:spLocks noGrp="1"/>
              </p:cNvSpPr>
              <p:nvPr>
                <p:ph idx="1"/>
              </p:nvPr>
            </p:nvSpPr>
            <p:spPr>
              <a:xfrm>
                <a:off x="914399" y="1196752"/>
                <a:ext cx="11052313" cy="4975448"/>
              </a:xfrm>
            </p:spPr>
            <p:txBody>
              <a:bodyPr>
                <a:normAutofit fontScale="92500" lnSpcReduction="10000"/>
              </a:bodyPr>
              <a:lstStyle/>
              <a:p>
                <a:r>
                  <a:rPr kumimoji="1" lang="zh-CN" altLang="en-US" dirty="0"/>
                  <a:t>正确密钥的计数（</a:t>
                </a:r>
                <a:r>
                  <a:rPr kumimoji="1" lang="en-US" altLang="zh-CN" dirty="0">
                    <a:solidFill>
                      <a:srgbClr val="C00000"/>
                    </a:solidFill>
                  </a:rPr>
                  <a:t>S</a:t>
                </a:r>
                <a:r>
                  <a:rPr kumimoji="1" lang="en-US" altLang="zh-CN" dirty="0"/>
                  <a:t>ignal</a:t>
                </a:r>
                <a:r>
                  <a:rPr kumimoji="1" lang="zh-CN" altLang="en-US" dirty="0"/>
                  <a:t>）</a:t>
                </a:r>
                <a:r>
                  <a:rPr kumimoji="1" lang="zh-CN" altLang="en-US" dirty="0">
                    <a:solidFill>
                      <a:srgbClr val="C00000"/>
                    </a:solidFill>
                  </a:rPr>
                  <a:t>应该</a:t>
                </a:r>
                <a:r>
                  <a:rPr kumimoji="1" lang="zh-CN" altLang="en-US" dirty="0"/>
                  <a:t>远高于错误密钥（</a:t>
                </a:r>
                <a:r>
                  <a:rPr kumimoji="1" lang="en-US" altLang="zh-CN" dirty="0">
                    <a:solidFill>
                      <a:srgbClr val="C00000"/>
                    </a:solidFill>
                  </a:rPr>
                  <a:t>N</a:t>
                </a:r>
                <a:r>
                  <a:rPr kumimoji="1" lang="en-US" altLang="zh-CN" dirty="0"/>
                  <a:t>oise</a:t>
                </a:r>
                <a:r>
                  <a:rPr kumimoji="1" lang="zh-CN" altLang="en-US" dirty="0"/>
                  <a:t>）的计数</a:t>
                </a:r>
                <a:endParaRPr kumimoji="1" lang="en-US" altLang="zh-CN" b="0" i="1" dirty="0">
                  <a:latin typeface="Cambria Math" panose="02040503050406030204" pitchFamily="18" charset="0"/>
                </a:endParaRPr>
              </a:p>
              <a:p>
                <a14:m>
                  <m:oMath xmlns:m="http://schemas.openxmlformats.org/officeDocument/2006/math">
                    <m:r>
                      <m:rPr>
                        <m:nor/>
                      </m:rPr>
                      <a:rPr kumimoji="1" lang="en-US" altLang="zh-CN" i="1" dirty="0"/>
                      <m:t>S</m:t>
                    </m:r>
                    <m:r>
                      <m:rPr>
                        <m:nor/>
                      </m:rPr>
                      <a:rPr kumimoji="1" lang="en-US" altLang="zh-CN" i="1" baseline="-25000" dirty="0"/>
                      <m:t>N</m:t>
                    </m:r>
                  </m:oMath>
                </a14:m>
                <a:r>
                  <a:rPr kumimoji="1" lang="zh-CN" altLang="en-US" dirty="0"/>
                  <a:t>：正确密钥</a:t>
                </a:r>
                <a:r>
                  <a:rPr kumimoji="1" lang="en-US" altLang="zh-CN" dirty="0"/>
                  <a:t>(</a:t>
                </a:r>
                <a:r>
                  <a:rPr kumimoji="1" lang="zh-CN" altLang="en-US" dirty="0"/>
                  <a:t>信息</a:t>
                </a:r>
                <a:r>
                  <a:rPr kumimoji="1" lang="en-US" altLang="zh-CN" dirty="0"/>
                  <a:t>)</a:t>
                </a:r>
                <a:r>
                  <a:rPr kumimoji="1" lang="zh-CN" altLang="en-US" dirty="0"/>
                  <a:t>的计数</a:t>
                </a:r>
                <a:r>
                  <a:rPr kumimoji="1" lang="en-US" altLang="zh-CN" dirty="0"/>
                  <a:t>/</a:t>
                </a:r>
                <a:r>
                  <a:rPr kumimoji="1" lang="zh-CN" altLang="en-US" dirty="0"/>
                  <a:t>错误密钥（噪声）的平均计数</a:t>
                </a:r>
                <a:endParaRPr kumimoji="1" lang="en-US" altLang="zh-CN" dirty="0"/>
              </a:p>
              <a:p>
                <a:pPr lvl="1"/>
                <a14:m>
                  <m:oMath xmlns:m="http://schemas.openxmlformats.org/officeDocument/2006/math">
                    <m:r>
                      <m:rPr>
                        <m:nor/>
                      </m:rPr>
                      <a:rPr kumimoji="1" lang="zh-CN" altLang="en-US" dirty="0"/>
                      <m:t>正确密钥</m:t>
                    </m:r>
                    <m:r>
                      <m:rPr>
                        <m:nor/>
                      </m:rPr>
                      <a:rPr kumimoji="1" lang="en-US" altLang="zh-CN" dirty="0"/>
                      <m:t>(</m:t>
                    </m:r>
                    <m:r>
                      <m:rPr>
                        <m:nor/>
                      </m:rPr>
                      <a:rPr kumimoji="1" lang="zh-CN" altLang="en-US" dirty="0"/>
                      <m:t>信息</m:t>
                    </m:r>
                    <m:r>
                      <m:rPr>
                        <m:nor/>
                      </m:rPr>
                      <a:rPr kumimoji="1" lang="en-US" altLang="zh-CN" dirty="0"/>
                      <m:t>)</m:t>
                    </m:r>
                    <m:r>
                      <m:rPr>
                        <m:nor/>
                      </m:rPr>
                      <a:rPr kumimoji="1" lang="zh-CN" altLang="en-US" dirty="0"/>
                      <m:t>的计数</m:t>
                    </m:r>
                    <m:r>
                      <a:rPr kumimoji="1" lang="zh-CN" altLang="en-US" b="0" i="1" dirty="0" smtClean="0">
                        <a:latin typeface="Cambria Math" panose="02040503050406030204" pitchFamily="18" charset="0"/>
                      </a:rPr>
                      <m:t>：</m:t>
                    </m:r>
                    <m:r>
                      <a:rPr kumimoji="1" lang="en-US" altLang="zh-CN" b="0" i="1" dirty="0" smtClean="0">
                        <a:latin typeface="Cambria Math" panose="02040503050406030204" pitchFamily="18" charset="0"/>
                      </a:rPr>
                      <m:t>𝑁</m:t>
                    </m:r>
                    <m:r>
                      <a:rPr kumimoji="1" lang="en-US" altLang="zh-CN" b="0" i="1" smtClean="0">
                        <a:solidFill>
                          <a:schemeClr val="tx1"/>
                        </a:solidFill>
                        <a:latin typeface="Cambria Math" panose="02040503050406030204" pitchFamily="18" charset="0"/>
                        <a:ea typeface="Cambria Math" panose="02040503050406030204" pitchFamily="18" charset="0"/>
                      </a:rPr>
                      <m:t>𝑝</m:t>
                    </m:r>
                  </m:oMath>
                </a14:m>
                <a:endParaRPr kumimoji="1" lang="en-US" altLang="zh-CN" dirty="0"/>
              </a:p>
              <a:p>
                <a:pPr lvl="1"/>
                <a14:m>
                  <m:oMath xmlns:m="http://schemas.openxmlformats.org/officeDocument/2006/math">
                    <m:r>
                      <m:rPr>
                        <m:nor/>
                      </m:rPr>
                      <a:rPr kumimoji="1" lang="zh-CN" altLang="en-US" dirty="0"/>
                      <m:t>错误密钥（噪声）的平均计数</m:t>
                    </m:r>
                    <m:r>
                      <a:rPr kumimoji="1" lang="zh-CN" altLang="en-US" b="0" i="1" dirty="0" smtClean="0">
                        <a:latin typeface="Cambria Math" panose="02040503050406030204" pitchFamily="18" charset="0"/>
                      </a:rPr>
                      <m:t>：</m:t>
                    </m:r>
                    <m:r>
                      <a:rPr kumimoji="1" lang="en-US" altLang="zh-CN" b="0" i="1" smtClean="0">
                        <a:latin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𝛽</m:t>
                    </m:r>
                    <m:r>
                      <a:rPr kumimoji="1" lang="en-US" altLang="zh-CN" i="1">
                        <a:latin typeface="Cambria Math" panose="02040503050406030204" pitchFamily="18" charset="0"/>
                        <a:ea typeface="Cambria Math" panose="02040503050406030204" pitchFamily="18" charset="0"/>
                      </a:rPr>
                      <m:t>∙</m:t>
                    </m:r>
                    <m:r>
                      <a:rPr kumimoji="1" lang="en-US" altLang="zh-CN" i="1" smtClean="0">
                        <a:latin typeface="Cambria Math" panose="02040503050406030204" pitchFamily="18" charset="0"/>
                        <a:ea typeface="Cambria Math" panose="02040503050406030204" pitchFamily="18" charset="0"/>
                      </a:rPr>
                      <m:t>𝛼</m:t>
                    </m:r>
                    <m:r>
                      <a:rPr kumimoji="1" lang="en-US" altLang="zh-CN" b="0" i="0"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2</m:t>
                        </m:r>
                      </m:e>
                      <m:sup>
                        <m:r>
                          <a:rPr kumimoji="1" lang="en-US" altLang="zh-CN" b="0" i="1" smtClean="0">
                            <a:latin typeface="Cambria Math" panose="02040503050406030204" pitchFamily="18" charset="0"/>
                            <a:ea typeface="Cambria Math" panose="02040503050406030204" pitchFamily="18" charset="0"/>
                          </a:rPr>
                          <m:t>𝑚</m:t>
                        </m:r>
                      </m:sup>
                    </m:sSup>
                  </m:oMath>
                </a14:m>
                <a:endParaRPr kumimoji="1" lang="en-US" altLang="zh-CN" dirty="0"/>
              </a:p>
              <a:p>
                <a:pPr lvl="1"/>
                <a14:m>
                  <m:oMath xmlns:m="http://schemas.openxmlformats.org/officeDocument/2006/math">
                    <m:r>
                      <a:rPr kumimoji="1" lang="en-US" altLang="zh-CN" i="1">
                        <a:latin typeface="Cambria Math" panose="02040503050406030204" pitchFamily="18" charset="0"/>
                        <a:ea typeface="Cambria Math" panose="02040503050406030204" pitchFamily="18" charset="0"/>
                      </a:rPr>
                      <m:t>𝛽</m:t>
                    </m:r>
                    <m:r>
                      <m:rPr>
                        <m:nor/>
                      </m:rPr>
                      <a:rPr kumimoji="1" lang="zh-CN" altLang="en-US" dirty="0"/>
                      <m:t>：去噪阶段过滤的比例</m:t>
                    </m:r>
                  </m:oMath>
                </a14:m>
                <a:endParaRPr kumimoji="1" lang="en-US" altLang="zh-CN" dirty="0"/>
              </a:p>
              <a:p>
                <a:pPr lvl="1"/>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𝑁</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𝛽</m:t>
                    </m:r>
                  </m:oMath>
                </a14:m>
                <a:r>
                  <a:rPr kumimoji="1" lang="zh-CN" altLang="en-US" dirty="0"/>
                  <a:t>：需要代入方程求解的对数</a:t>
                </a:r>
                <a:endParaRPr kumimoji="1" lang="en-US" altLang="zh-CN" dirty="0"/>
              </a:p>
              <a:p>
                <a:pPr lvl="1"/>
                <a14:m>
                  <m:oMath xmlns:m="http://schemas.openxmlformats.org/officeDocument/2006/math">
                    <m:r>
                      <a:rPr kumimoji="1" lang="en-US" altLang="zh-CN">
                        <a:latin typeface="Cambria Math" panose="02040503050406030204" pitchFamily="18" charset="0"/>
                      </a:rPr>
                      <m:t>𝛼</m:t>
                    </m:r>
                    <m:r>
                      <a:rPr kumimoji="1" lang="zh-CN" altLang="en-US">
                        <a:latin typeface="Cambria Math" panose="02040503050406030204" pitchFamily="18" charset="0"/>
                      </a:rPr>
                      <m:t>：</m:t>
                    </m:r>
                    <m:r>
                      <a:rPr kumimoji="1" lang="zh-CN" altLang="en-US" i="1" smtClean="0">
                        <a:latin typeface="Cambria Math" panose="02040503050406030204" pitchFamily="18" charset="0"/>
                      </a:rPr>
                      <m:t>去噪后</m:t>
                    </m:r>
                    <m:r>
                      <a:rPr kumimoji="1" lang="zh-CN" altLang="en-US" b="0" i="1" smtClean="0">
                        <a:latin typeface="Cambria Math" panose="02040503050406030204" pitchFamily="18" charset="0"/>
                      </a:rPr>
                      <m:t>，</m:t>
                    </m:r>
                    <m:r>
                      <a:rPr kumimoji="1" lang="zh-CN" altLang="en-US" i="1" smtClean="0">
                        <a:latin typeface="Cambria Math" panose="02040503050406030204" pitchFamily="18" charset="0"/>
                      </a:rPr>
                      <m:t>每</m:t>
                    </m:r>
                    <m:r>
                      <a:rPr kumimoji="1" lang="zh-CN" altLang="en-US" i="1">
                        <a:latin typeface="Cambria Math" panose="02040503050406030204" pitchFamily="18" charset="0"/>
                      </a:rPr>
                      <m:t>个</m:t>
                    </m:r>
                    <m:r>
                      <a:rPr kumimoji="1" lang="zh-CN" altLang="en-US" i="0" smtClean="0">
                        <a:latin typeface="Cambria Math" panose="02040503050406030204" pitchFamily="18" charset="0"/>
                      </a:rPr>
                      <m:t>对</m:t>
                    </m:r>
                  </m:oMath>
                </a14:m>
                <a:r>
                  <a:rPr kumimoji="1" lang="zh-CN" altLang="en-US" dirty="0">
                    <a:latin typeface="Cambria Math" panose="02040503050406030204" pitchFamily="18" charset="0"/>
                  </a:rPr>
                  <a:t>对应的可能候选密钥个数（方程组的解的个数）</a:t>
                </a:r>
                <a:endParaRPr kumimoji="1" lang="en-US" altLang="zh-CN" dirty="0">
                  <a:latin typeface="Cambria Math" panose="02040503050406030204" pitchFamily="18" charset="0"/>
                </a:endParaRPr>
              </a:p>
              <a:p>
                <a14:m>
                  <m:oMath xmlns:m="http://schemas.openxmlformats.org/officeDocument/2006/math">
                    <m:r>
                      <m:rPr>
                        <m:nor/>
                      </m:rPr>
                      <a:rPr kumimoji="1" lang="en-US" altLang="zh-CN" i="1" dirty="0"/>
                      <m:t>S</m:t>
                    </m:r>
                    <m:r>
                      <m:rPr>
                        <m:nor/>
                      </m:rPr>
                      <a:rPr kumimoji="1" lang="en-US" altLang="zh-CN" i="1" baseline="-25000" dirty="0"/>
                      <m:t>N</m:t>
                    </m:r>
                    <m:r>
                      <a:rPr kumimoji="1" lang="en-US" altLang="zh-CN" b="0" i="1" dirty="0" smtClean="0">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𝑆</m:t>
                        </m:r>
                      </m:num>
                      <m:den>
                        <m:r>
                          <a:rPr kumimoji="1" lang="en-US" altLang="zh-CN" i="1">
                            <a:latin typeface="Cambria Math" panose="02040503050406030204" pitchFamily="18" charset="0"/>
                          </a:rPr>
                          <m:t>𝑁</m:t>
                        </m:r>
                      </m:den>
                    </m:f>
                    <m:r>
                      <a:rPr kumimoji="1" lang="en-US" altLang="zh-CN" b="0" i="1" smtClean="0">
                        <a:latin typeface="Cambria Math" panose="02040503050406030204" pitchFamily="18" charset="0"/>
                      </a:rPr>
                      <m:t>=</m:t>
                    </m:r>
                  </m:oMath>
                </a14:m>
                <a:r>
                  <a:rPr kumimoji="1" lang="en-US" altLang="zh-CN" dirty="0"/>
                  <a:t> </a:t>
                </a:r>
                <a14:m>
                  <m:oMath xmlns:m="http://schemas.openxmlformats.org/officeDocument/2006/math">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2</m:t>
                            </m:r>
                          </m:e>
                          <m:sup>
                            <m:r>
                              <a:rPr kumimoji="1" lang="en-US" altLang="zh-CN" b="0" i="1" smtClean="0">
                                <a:latin typeface="Cambria Math" panose="02040503050406030204" pitchFamily="18" charset="0"/>
                                <a:ea typeface="Cambria Math" panose="02040503050406030204" pitchFamily="18" charset="0"/>
                              </a:rPr>
                              <m:t>𝑚</m:t>
                            </m:r>
                          </m:sup>
                        </m:sSup>
                      </m:num>
                      <m:den>
                        <m:r>
                          <a:rPr kumimoji="1" lang="en-US" altLang="zh-CN" i="1">
                            <a:latin typeface="Cambria Math" panose="02040503050406030204" pitchFamily="18" charset="0"/>
                            <a:ea typeface="Cambria Math" panose="02040503050406030204" pitchFamily="18" charset="0"/>
                          </a:rPr>
                          <m:t>𝛼</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𝛽</m:t>
                        </m:r>
                      </m:den>
                    </m:f>
                    <m:r>
                      <a:rPr kumimoji="1" lang="en-US" altLang="zh-CN" b="0" i="1" smtClean="0">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𝑝</m:t>
                        </m:r>
                      </m:num>
                      <m:den>
                        <m:f>
                          <m:fPr>
                            <m:ctrlPr>
                              <a:rPr kumimoji="1" lang="en-US" altLang="zh-CN" i="1" smtClean="0">
                                <a:latin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𝛼</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𝛽</m:t>
                            </m:r>
                          </m:num>
                          <m:den>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2</m:t>
                                </m:r>
                              </m:e>
                              <m:sup>
                                <m:r>
                                  <a:rPr kumimoji="1" lang="en-US" altLang="zh-CN" i="1">
                                    <a:latin typeface="Cambria Math" panose="02040503050406030204" pitchFamily="18" charset="0"/>
                                    <a:ea typeface="Cambria Math" panose="02040503050406030204" pitchFamily="18" charset="0"/>
                                  </a:rPr>
                                  <m:t>𝑚</m:t>
                                </m:r>
                              </m:sup>
                            </m:sSup>
                          </m:den>
                        </m:f>
                      </m:den>
                    </m:f>
                    <m:r>
                      <a:rPr kumimoji="1" lang="en-US" altLang="zh-CN" b="0" i="0" smtClean="0">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𝑝</m:t>
                        </m:r>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i="1">
                                <a:latin typeface="Cambria Math" panose="02040503050406030204" pitchFamily="18" charset="0"/>
                              </a:rPr>
                              <m:t>𝑤</m:t>
                            </m:r>
                          </m:sub>
                        </m:sSub>
                      </m:den>
                    </m:f>
                  </m:oMath>
                </a14:m>
                <a:endParaRPr kumimoji="1" lang="en-US" altLang="zh-CN" dirty="0"/>
              </a:p>
              <a:p>
                <a14:m>
                  <m:oMath xmlns:m="http://schemas.openxmlformats.org/officeDocument/2006/math">
                    <m:r>
                      <a:rPr kumimoji="1" lang="en-US" altLang="zh-CN" i="1">
                        <a:latin typeface="Cambria Math" panose="02040503050406030204" pitchFamily="18" charset="0"/>
                      </a:rPr>
                      <m:t>1</m:t>
                    </m:r>
                    <m:r>
                      <a:rPr kumimoji="1" lang="zh-CN" altLang="en-US" i="1">
                        <a:latin typeface="Cambria Math" panose="02040503050406030204" pitchFamily="18" charset="0"/>
                      </a:rPr>
                      <m:t>≤</m:t>
                    </m:r>
                    <m:r>
                      <a:rPr kumimoji="1" lang="en-US" altLang="zh-CN" i="1">
                        <a:latin typeface="Cambria Math" panose="02040503050406030204" pitchFamily="18" charset="0"/>
                      </a:rPr>
                      <m:t>𝑆</m:t>
                    </m:r>
                    <m:r>
                      <a:rPr kumimoji="1" lang="en-US" altLang="zh-CN" i="1">
                        <a:latin typeface="Cambria Math" panose="02040503050406030204" pitchFamily="18" charset="0"/>
                      </a:rPr>
                      <m:t>/</m:t>
                    </m:r>
                    <m:r>
                      <a:rPr kumimoji="1" lang="en-US" altLang="zh-CN" i="1">
                        <a:latin typeface="Cambria Math" panose="02040503050406030204" pitchFamily="18" charset="0"/>
                      </a:rPr>
                      <m:t>𝑁</m:t>
                    </m:r>
                  </m:oMath>
                </a14:m>
                <a:r>
                  <a:rPr kumimoji="1" lang="zh-CN" altLang="en-US" dirty="0"/>
                  <a:t> </a:t>
                </a:r>
                <a14:m>
                  <m:oMath xmlns:m="http://schemas.openxmlformats.org/officeDocument/2006/math">
                    <m:r>
                      <a:rPr kumimoji="1" lang="zh-CN" altLang="en-US" i="1">
                        <a:latin typeface="Cambria Math" panose="02040503050406030204" pitchFamily="18" charset="0"/>
                      </a:rPr>
                      <m:t>≤</m:t>
                    </m:r>
                  </m:oMath>
                </a14:m>
                <a:r>
                  <a:rPr kumimoji="1" lang="en-US" altLang="zh-CN" dirty="0"/>
                  <a:t>2</a:t>
                </a:r>
                <a:r>
                  <a:rPr kumimoji="1" lang="zh-CN" altLang="en-US" dirty="0"/>
                  <a:t>，需保证有</a:t>
                </a:r>
                <a:r>
                  <a:rPr kumimoji="1" lang="en-US" altLang="zh-CN" dirty="0"/>
                  <a:t>20-40</a:t>
                </a:r>
                <a:r>
                  <a:rPr kumimoji="1" lang="zh-CN" altLang="en-US" dirty="0"/>
                  <a:t>正确对</a:t>
                </a:r>
                <a:endParaRPr kumimoji="1" lang="en-US" altLang="zh-CN" dirty="0"/>
              </a:p>
              <a:p>
                <a14:m>
                  <m:oMath xmlns:m="http://schemas.openxmlformats.org/officeDocument/2006/math">
                    <m:r>
                      <a:rPr kumimoji="1" lang="en-US" altLang="zh-CN" i="1">
                        <a:latin typeface="Cambria Math" panose="02040503050406030204" pitchFamily="18" charset="0"/>
                      </a:rPr>
                      <m:t>𝑆</m:t>
                    </m:r>
                    <m:r>
                      <a:rPr kumimoji="1" lang="en-US" altLang="zh-CN" i="1">
                        <a:latin typeface="Cambria Math" panose="02040503050406030204" pitchFamily="18" charset="0"/>
                      </a:rPr>
                      <m:t>/</m:t>
                    </m:r>
                    <m:r>
                      <a:rPr kumimoji="1" lang="en-US" altLang="zh-CN" i="1">
                        <a:latin typeface="Cambria Math" panose="02040503050406030204" pitchFamily="18" charset="0"/>
                      </a:rPr>
                      <m:t>𝑁</m:t>
                    </m:r>
                  </m:oMath>
                </a14:m>
                <a:r>
                  <a:rPr kumimoji="1" lang="zh-CN" altLang="en-US" dirty="0"/>
                  <a:t>较大，例如</a:t>
                </a:r>
                <a14:m>
                  <m:oMath xmlns:m="http://schemas.openxmlformats.org/officeDocument/2006/math">
                    <m:r>
                      <a:rPr kumimoji="1" lang="en-US" altLang="zh-CN" i="1">
                        <a:latin typeface="Cambria Math" panose="02040503050406030204" pitchFamily="18" charset="0"/>
                      </a:rPr>
                      <m:t>𝑆</m:t>
                    </m:r>
                    <m:r>
                      <a:rPr kumimoji="1" lang="en-US" altLang="zh-CN" i="1">
                        <a:latin typeface="Cambria Math" panose="02040503050406030204" pitchFamily="18" charset="0"/>
                      </a:rPr>
                      <m:t>/</m:t>
                    </m:r>
                    <m:r>
                      <a:rPr kumimoji="1" lang="en-US" altLang="zh-CN" i="1">
                        <a:latin typeface="Cambria Math" panose="02040503050406030204" pitchFamily="18" charset="0"/>
                      </a:rPr>
                      <m:t>𝑁</m:t>
                    </m:r>
                  </m:oMath>
                </a14:m>
                <a:r>
                  <a:rPr kumimoji="1" lang="zh-CN" altLang="en-US" dirty="0"/>
                  <a:t> </a:t>
                </a:r>
                <a14:m>
                  <m:oMath xmlns:m="http://schemas.openxmlformats.org/officeDocument/2006/math">
                    <m:r>
                      <a:rPr kumimoji="1" lang="zh-CN" altLang="en-US" i="1">
                        <a:latin typeface="Cambria Math" panose="02040503050406030204" pitchFamily="18" charset="0"/>
                      </a:rPr>
                      <m:t>≥</m:t>
                    </m:r>
                  </m:oMath>
                </a14:m>
                <a:r>
                  <a:rPr kumimoji="1" lang="en-US" altLang="zh-CN" dirty="0"/>
                  <a:t>100</a:t>
                </a:r>
                <a:r>
                  <a:rPr kumimoji="1" lang="zh-CN" altLang="en-US" dirty="0"/>
                  <a:t>时，需保证有</a:t>
                </a:r>
                <a:r>
                  <a:rPr kumimoji="1" lang="en-US" altLang="zh-CN" dirty="0"/>
                  <a:t>3-4</a:t>
                </a:r>
                <a:r>
                  <a:rPr kumimoji="1" lang="zh-CN" altLang="en-US" dirty="0"/>
                  <a:t>个正确对</a:t>
                </a:r>
              </a:p>
            </p:txBody>
          </p:sp>
        </mc:Choice>
        <mc:Fallback xmlns="">
          <p:sp>
            <p:nvSpPr>
              <p:cNvPr id="2" name="内容占位符 1">
                <a:extLst>
                  <a:ext uri="{FF2B5EF4-FFF2-40B4-BE49-F238E27FC236}">
                    <a16:creationId xmlns:a16="http://schemas.microsoft.com/office/drawing/2014/main" id="{A4E04661-2E77-194D-997D-541C484844A3}"/>
                  </a:ext>
                </a:extLst>
              </p:cNvPr>
              <p:cNvSpPr>
                <a:spLocks noGrp="1" noRot="1" noChangeAspect="1" noMove="1" noResize="1" noEditPoints="1" noAdjustHandles="1" noChangeArrowheads="1" noChangeShapeType="1" noTextEdit="1"/>
              </p:cNvSpPr>
              <p:nvPr>
                <p:ph idx="1"/>
              </p:nvPr>
            </p:nvSpPr>
            <p:spPr>
              <a:xfrm>
                <a:off x="914399" y="1196752"/>
                <a:ext cx="11052313" cy="4975448"/>
              </a:xfrm>
              <a:blipFill>
                <a:blip r:embed="rId3"/>
                <a:stretch>
                  <a:fillRect l="-690" t="-20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052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linds(horizontal)">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blinds(horizontal)">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blinds(horizontal)">
                                      <p:cBhvr>
                                        <p:cTn id="4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F7B04C4-F9F8-5B4A-94E3-F92ECF751644}"/>
              </a:ext>
            </a:extLst>
          </p:cNvPr>
          <p:cNvSpPr>
            <a:spLocks noGrp="1"/>
          </p:cNvSpPr>
          <p:nvPr>
            <p:ph type="title"/>
          </p:nvPr>
        </p:nvSpPr>
        <p:spPr/>
        <p:txBody>
          <a:bodyPr/>
          <a:lstStyle/>
          <a:p>
            <a:r>
              <a:rPr kumimoji="1" lang="zh-CN" altLang="en-US" dirty="0"/>
              <a:t>信噪比（例子）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3F619422-1A6F-BB44-8024-FE06C020CB71}"/>
                  </a:ext>
                </a:extLst>
              </p:cNvPr>
              <p:cNvSpPr>
                <a:spLocks noGrp="1"/>
              </p:cNvSpPr>
              <p:nvPr>
                <p:ph idx="1"/>
              </p:nvPr>
            </p:nvSpPr>
            <p:spPr/>
            <p:txBody>
              <a:bodyPr/>
              <a:lstStyle/>
              <a:p>
                <a:r>
                  <a:rPr kumimoji="1" lang="en-US" altLang="zh-CN" dirty="0"/>
                  <a:t>DP((0,0,2,0)</a:t>
                </a:r>
                <a:r>
                  <a:rPr kumimoji="1" lang="el-GR" altLang="zh-CN" dirty="0"/>
                  <a:t> </a:t>
                </a:r>
                <a14:m>
                  <m:oMath xmlns:m="http://schemas.openxmlformats.org/officeDocument/2006/math">
                    <m:groupChr>
                      <m:groupChrPr>
                        <m:chr m:val="→"/>
                        <m:vertJc m:val="bot"/>
                        <m:ctrlPr>
                          <a:rPr kumimoji="1" lang="el-GR" altLang="zh-CN" i="1" smtClean="0">
                            <a:solidFill>
                              <a:schemeClr val="tx1"/>
                            </a:solidFill>
                            <a:latin typeface="Cambria Math" panose="02040503050406030204" pitchFamily="18" charset="0"/>
                          </a:rPr>
                        </m:ctrlPr>
                      </m:groupChrPr>
                      <m:e>
                        <m:r>
                          <m:rPr>
                            <m:brk m:alnAt="2"/>
                          </m:rPr>
                          <a:rPr kumimoji="1" lang="en-US" altLang="zh-CN" i="1">
                            <a:solidFill>
                              <a:schemeClr val="tx1"/>
                            </a:solidFill>
                            <a:latin typeface="Cambria Math" panose="02040503050406030204" pitchFamily="18" charset="0"/>
                          </a:rPr>
                          <m:t>4</m:t>
                        </m:r>
                        <m:r>
                          <a:rPr kumimoji="1" lang="zh-CN" altLang="en-US" i="1">
                            <a:solidFill>
                              <a:schemeClr val="tx1"/>
                            </a:solidFill>
                            <a:latin typeface="Cambria Math" panose="02040503050406030204" pitchFamily="18" charset="0"/>
                          </a:rPr>
                          <m:t> </m:t>
                        </m:r>
                        <m:r>
                          <m:rPr>
                            <m:sty m:val="p"/>
                          </m:rPr>
                          <a:rPr kumimoji="1" lang="en-US" altLang="zh-CN" i="1">
                            <a:solidFill>
                              <a:schemeClr val="tx1"/>
                            </a:solidFill>
                            <a:latin typeface="Cambria Math" panose="02040503050406030204" pitchFamily="18" charset="0"/>
                          </a:rPr>
                          <m:t>R</m:t>
                        </m:r>
                      </m:e>
                    </m:groupChr>
                  </m:oMath>
                </a14:m>
                <a:r>
                  <a:rPr kumimoji="1" lang="zh-CN" altLang="en-US" dirty="0">
                    <a:solidFill>
                      <a:schemeClr val="tx1"/>
                    </a:solidFill>
                  </a:rPr>
                  <a:t> </a:t>
                </a:r>
                <a14:m>
                  <m:oMath xmlns:m="http://schemas.openxmlformats.org/officeDocument/2006/math">
                    <m:r>
                      <a:rPr kumimoji="1" lang="en-US" altLang="zh-CN" i="1">
                        <a:solidFill>
                          <a:schemeClr val="tx1"/>
                        </a:solidFill>
                        <a:latin typeface="Cambria Math" panose="02040503050406030204" pitchFamily="18" charset="0"/>
                      </a:rPr>
                      <m:t>(</m:t>
                    </m:r>
                    <m:r>
                      <m:rPr>
                        <m:nor/>
                      </m:rPr>
                      <a:rPr kumimoji="1" lang="en-US" altLang="zh-CN" dirty="0">
                        <a:solidFill>
                          <a:schemeClr val="tx1"/>
                        </a:solidFill>
                      </a:rPr>
                      <m:t>0,0,2,0)</m:t>
                    </m:r>
                  </m:oMath>
                </a14:m>
                <a:r>
                  <a:rPr kumimoji="1" lang="en-US" altLang="zh-CN" dirty="0">
                    <a:solidFill>
                      <a:schemeClr val="tx1"/>
                    </a:solidFill>
                  </a:rPr>
                  <a:t>)=</a:t>
                </a:r>
                <a:r>
                  <a:rPr kumimoji="1" lang="en-US" altLang="zh-CN" dirty="0">
                    <a:ea typeface="Cambria Math" panose="02040503050406030204" pitchFamily="18" charset="0"/>
                  </a:rPr>
                  <a:t> </a:t>
                </a:r>
                <a14:m>
                  <m:oMath xmlns:m="http://schemas.openxmlformats.org/officeDocument/2006/math">
                    <m:f>
                      <m:fPr>
                        <m:ctrlPr>
                          <a:rPr kumimoji="1" lang="en-US" altLang="zh-CN" i="1" dirty="0">
                            <a:latin typeface="Cambria Math" panose="02040503050406030204" pitchFamily="18" charset="0"/>
                            <a:ea typeface="Cambria Math" panose="02040503050406030204" pitchFamily="18" charset="0"/>
                          </a:rPr>
                        </m:ctrlPr>
                      </m:fPr>
                      <m:num>
                        <m:r>
                          <a:rPr kumimoji="1" lang="en-US" altLang="zh-CN" b="0" i="1" dirty="0" smtClean="0">
                            <a:latin typeface="Cambria Math" panose="02040503050406030204" pitchFamily="18" charset="0"/>
                            <a:ea typeface="Cambria Math" panose="02040503050406030204" pitchFamily="18" charset="0"/>
                          </a:rPr>
                          <m:t>81</m:t>
                        </m:r>
                      </m:num>
                      <m:den>
                        <m:r>
                          <a:rPr kumimoji="1" lang="en-US" altLang="zh-CN" b="0" i="1" dirty="0" smtClean="0">
                            <a:latin typeface="Cambria Math" panose="02040503050406030204" pitchFamily="18" charset="0"/>
                            <a:ea typeface="Cambria Math" panose="02040503050406030204" pitchFamily="18" charset="0"/>
                          </a:rPr>
                          <m:t>1024</m:t>
                        </m:r>
                      </m:den>
                    </m:f>
                  </m:oMath>
                </a14:m>
                <a:endParaRPr kumimoji="1" lang="en-US" altLang="zh-CN" dirty="0">
                  <a:solidFill>
                    <a:schemeClr val="tx1"/>
                  </a:solidFill>
                </a:endParaRPr>
              </a:p>
              <a:p>
                <a:r>
                  <a:rPr kumimoji="1" lang="en-US" altLang="zh-CN" dirty="0">
                    <a:solidFill>
                      <a:schemeClr val="tx1"/>
                    </a:solidFill>
                  </a:rPr>
                  <a:t>(0,0,2,0)</a:t>
                </a:r>
                <a:r>
                  <a:rPr kumimoji="1" lang="el-GR" altLang="zh-CN" dirty="0">
                    <a:solidFill>
                      <a:schemeClr val="tx1"/>
                    </a:solidFill>
                  </a:rPr>
                  <a:t> </a:t>
                </a:r>
                <a14:m>
                  <m:oMath xmlns:m="http://schemas.openxmlformats.org/officeDocument/2006/math">
                    <m:groupChr>
                      <m:groupChrPr>
                        <m:chr m:val="→"/>
                        <m:vertJc m:val="bot"/>
                        <m:ctrlPr>
                          <a:rPr kumimoji="1" lang="el-GR" altLang="zh-CN" i="1">
                            <a:solidFill>
                              <a:schemeClr val="tx1"/>
                            </a:solidFill>
                            <a:latin typeface="Cambria Math" panose="02040503050406030204" pitchFamily="18" charset="0"/>
                          </a:rPr>
                        </m:ctrlPr>
                      </m:groupChrPr>
                      <m:e>
                        <m:r>
                          <m:rPr>
                            <m:sty m:val="p"/>
                            <m:brk m:alnAt="2"/>
                          </m:rPr>
                          <a:rPr kumimoji="1" lang="en-US" altLang="zh-CN" i="1">
                            <a:solidFill>
                              <a:schemeClr val="tx1"/>
                            </a:solidFill>
                            <a:latin typeface="Cambria Math" panose="02040503050406030204" pitchFamily="18" charset="0"/>
                          </a:rPr>
                          <m:t>S</m:t>
                        </m:r>
                      </m:e>
                    </m:groupChr>
                  </m:oMath>
                </a14:m>
                <a:r>
                  <a:rPr kumimoji="1" lang="en-US" altLang="zh-CN" dirty="0">
                    <a:solidFill>
                      <a:schemeClr val="tx1"/>
                    </a:solidFill>
                  </a:rPr>
                  <a:t> (0,0,</a:t>
                </a:r>
                <a:r>
                  <a:rPr kumimoji="1" lang="en-US" altLang="zh-CN" i="1" dirty="0">
                    <a:solidFill>
                      <a:schemeClr val="tx1"/>
                    </a:solidFill>
                  </a:rPr>
                  <a:t>h</a:t>
                </a:r>
                <a:r>
                  <a:rPr kumimoji="1" lang="en-US" altLang="zh-CN" dirty="0">
                    <a:solidFill>
                      <a:schemeClr val="tx1"/>
                    </a:solidFill>
                  </a:rPr>
                  <a:t>,0),</a:t>
                </a:r>
                <a:r>
                  <a:rPr kumimoji="1" lang="zh-CN" altLang="en-US" dirty="0">
                    <a:solidFill>
                      <a:schemeClr val="tx1"/>
                    </a:solidFill>
                  </a:rPr>
                  <a:t> </a:t>
                </a:r>
                <a14:m>
                  <m:oMath xmlns:m="http://schemas.openxmlformats.org/officeDocument/2006/math">
                    <m:r>
                      <a:rPr kumimoji="1" lang="en-US" altLang="zh-CN" i="1">
                        <a:solidFill>
                          <a:schemeClr val="tx1"/>
                        </a:solidFill>
                        <a:latin typeface="Cambria Math" panose="02040503050406030204" pitchFamily="18" charset="0"/>
                      </a:rPr>
                      <m:t>h</m:t>
                    </m:r>
                    <m:r>
                      <a:rPr kumimoji="1" lang="en-US" altLang="zh-CN" i="1">
                        <a:solidFill>
                          <a:schemeClr val="tx1"/>
                        </a:solidFill>
                        <a:latin typeface="Cambria Math" panose="02040503050406030204" pitchFamily="18" charset="0"/>
                        <a:ea typeface="Cambria Math" panose="02040503050406030204" pitchFamily="18" charset="0"/>
                      </a:rPr>
                      <m:t>∈</m:t>
                    </m:r>
                    <m:d>
                      <m:dPr>
                        <m:begChr m:val="{"/>
                        <m:endChr m:val="}"/>
                        <m:ctrlPr>
                          <a:rPr kumimoji="1" lang="en-US" altLang="zh-CN" i="1">
                            <a:solidFill>
                              <a:schemeClr val="tx1"/>
                            </a:solidFill>
                            <a:latin typeface="Cambria Math" panose="02040503050406030204" pitchFamily="18" charset="0"/>
                            <a:ea typeface="Cambria Math" panose="02040503050406030204" pitchFamily="18" charset="0"/>
                          </a:rPr>
                        </m:ctrlPr>
                      </m:dPr>
                      <m:e>
                        <m:r>
                          <a:rPr kumimoji="1" lang="en-US" altLang="zh-CN" i="1">
                            <a:solidFill>
                              <a:schemeClr val="tx1"/>
                            </a:solidFill>
                            <a:latin typeface="Cambria Math" panose="02040503050406030204" pitchFamily="18" charset="0"/>
                            <a:ea typeface="Cambria Math" panose="02040503050406030204" pitchFamily="18" charset="0"/>
                          </a:rPr>
                          <m:t>1,2,9,</m:t>
                        </m:r>
                        <m:r>
                          <m:rPr>
                            <m:sty m:val="p"/>
                          </m:rPr>
                          <a:rPr kumimoji="1" lang="en-US" altLang="zh-CN">
                            <a:solidFill>
                              <a:schemeClr val="tx1"/>
                            </a:solidFill>
                            <a:latin typeface="Cambria Math" panose="02040503050406030204" pitchFamily="18" charset="0"/>
                            <a:ea typeface="Cambria Math" panose="02040503050406030204" pitchFamily="18" charset="0"/>
                          </a:rPr>
                          <m:t>a</m:t>
                        </m:r>
                      </m:e>
                    </m:d>
                  </m:oMath>
                </a14:m>
                <a:endParaRPr kumimoji="1" lang="en-US" altLang="zh-CN" dirty="0">
                  <a:solidFill>
                    <a:schemeClr val="tx1"/>
                  </a:solidFill>
                  <a:ea typeface="Cambria Math" panose="02040503050406030204" pitchFamily="18" charset="0"/>
                </a:endParaRPr>
              </a:p>
              <a:p>
                <a:r>
                  <a:rPr kumimoji="1" lang="en-US" altLang="zh-CN" i="1" dirty="0">
                    <a:latin typeface="Cambria Math" panose="02040503050406030204" pitchFamily="18" charset="0"/>
                    <a:ea typeface="Cambria Math" panose="02040503050406030204" pitchFamily="18" charset="0"/>
                  </a:rPr>
                  <a:t>k</a:t>
                </a:r>
                <a:r>
                  <a:rPr kumimoji="1" lang="en-US" altLang="zh-CN" dirty="0">
                    <a:latin typeface="Cambria Math" panose="02040503050406030204" pitchFamily="18" charset="0"/>
                    <a:ea typeface="Cambria Math" panose="02040503050406030204" pitchFamily="18" charset="0"/>
                  </a:rPr>
                  <a:t>=4,</a:t>
                </a:r>
                <a:r>
                  <a:rPr kumimoji="1" lang="zh-CN" altLang="en-US" dirty="0">
                    <a:latin typeface="Cambria Math" panose="02040503050406030204" pitchFamily="18" charset="0"/>
                    <a:ea typeface="Cambria Math" panose="02040503050406030204" pitchFamily="18" charset="0"/>
                  </a:rPr>
                  <a:t> </a:t>
                </a:r>
                <a14:m>
                  <m:oMath xmlns:m="http://schemas.openxmlformats.org/officeDocument/2006/math">
                    <m:r>
                      <a:rPr kumimoji="1" lang="en-US" altLang="zh-CN" i="1" smtClean="0">
                        <a:solidFill>
                          <a:srgbClr val="C00000"/>
                        </a:solidFill>
                        <a:latin typeface="Cambria Math" panose="02040503050406030204" pitchFamily="18" charset="0"/>
                        <a:ea typeface="Cambria Math" panose="02040503050406030204" pitchFamily="18" charset="0"/>
                      </a:rPr>
                      <m:t>𝛼</m:t>
                    </m:r>
                  </m:oMath>
                </a14:m>
                <a:r>
                  <a:rPr kumimoji="1" lang="en-US" altLang="zh-CN" dirty="0">
                    <a:solidFill>
                      <a:srgbClr val="C00000"/>
                    </a:solidFill>
                    <a:latin typeface="Cambria Math" panose="02040503050406030204" pitchFamily="18" charset="0"/>
                    <a:ea typeface="Cambria Math" panose="02040503050406030204" pitchFamily="18" charset="0"/>
                  </a:rPr>
                  <a:t>=4</a:t>
                </a:r>
                <a:r>
                  <a:rPr kumimoji="1" lang="en-US" altLang="zh-CN" dirty="0">
                    <a:latin typeface="Cambria Math" panose="02040503050406030204" pitchFamily="18" charset="0"/>
                    <a:ea typeface="Cambria Math" panose="02040503050406030204" pitchFamily="18" charset="0"/>
                  </a:rPr>
                  <a:t>,</a:t>
                </a:r>
                <a:r>
                  <a:rPr kumimoji="1" lang="zh-CN" altLang="en-US" dirty="0">
                    <a:latin typeface="Cambria Math" panose="02040503050406030204" pitchFamily="18" charset="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𝛽</m:t>
                    </m:r>
                  </m:oMath>
                </a14:m>
                <a:r>
                  <a:rPr kumimoji="1" lang="en-US" altLang="zh-CN" dirty="0">
                    <a:latin typeface="Cambria Math" panose="02040503050406030204" pitchFamily="18" charset="0"/>
                    <a:ea typeface="Cambria Math" panose="02040503050406030204" pitchFamily="18" charset="0"/>
                  </a:rPr>
                  <a:t>=</a:t>
                </a:r>
                <a14:m>
                  <m:oMath xmlns:m="http://schemas.openxmlformats.org/officeDocument/2006/math">
                    <m:f>
                      <m:fPr>
                        <m:ctrlPr>
                          <a:rPr kumimoji="1" lang="en-US" altLang="zh-CN" i="1" dirty="0" smtClean="0">
                            <a:latin typeface="Cambria Math" panose="02040503050406030204" pitchFamily="18" charset="0"/>
                            <a:ea typeface="Cambria Math" panose="02040503050406030204" pitchFamily="18" charset="0"/>
                          </a:rPr>
                        </m:ctrlPr>
                      </m:fPr>
                      <m:num>
                        <m:r>
                          <a:rPr kumimoji="1" lang="en-US" altLang="zh-CN" b="0" i="1" dirty="0" smtClean="0">
                            <a:latin typeface="Cambria Math" panose="02040503050406030204" pitchFamily="18" charset="0"/>
                            <a:ea typeface="Cambria Math" panose="02040503050406030204" pitchFamily="18" charset="0"/>
                          </a:rPr>
                          <m:t>7387</m:t>
                        </m:r>
                      </m:num>
                      <m:den>
                        <m:sSup>
                          <m:sSupPr>
                            <m:ctrlPr>
                              <a:rPr kumimoji="1" lang="en-US" altLang="zh-CN" i="1" dirty="0" smtClean="0">
                                <a:latin typeface="Cambria Math" panose="02040503050406030204" pitchFamily="18" charset="0"/>
                                <a:ea typeface="Cambria Math" panose="02040503050406030204" pitchFamily="18" charset="0"/>
                              </a:rPr>
                            </m:ctrlPr>
                          </m:sSupPr>
                          <m:e>
                            <m:r>
                              <a:rPr kumimoji="1" lang="en-US" altLang="zh-CN" b="0" i="1" dirty="0" smtClean="0">
                                <a:latin typeface="Cambria Math" panose="02040503050406030204" pitchFamily="18" charset="0"/>
                                <a:ea typeface="Cambria Math" panose="02040503050406030204" pitchFamily="18" charset="0"/>
                              </a:rPr>
                              <m:t>2</m:t>
                            </m:r>
                          </m:e>
                          <m:sup>
                            <m:r>
                              <a:rPr kumimoji="1" lang="en-US" altLang="zh-CN" b="0" i="1" dirty="0" smtClean="0">
                                <a:latin typeface="Cambria Math" panose="02040503050406030204" pitchFamily="18" charset="0"/>
                                <a:ea typeface="Cambria Math" panose="02040503050406030204" pitchFamily="18" charset="0"/>
                              </a:rPr>
                              <m:t>16</m:t>
                            </m:r>
                          </m:sup>
                        </m:sSup>
                      </m:den>
                    </m:f>
                  </m:oMath>
                </a14:m>
                <a:endParaRPr kumimoji="1" lang="en-US" altLang="zh-CN" dirty="0">
                  <a:latin typeface="Cambria Math" panose="02040503050406030204" pitchFamily="18" charset="0"/>
                  <a:ea typeface="Cambria Math" panose="02040503050406030204" pitchFamily="18" charset="0"/>
                </a:endParaRPr>
              </a:p>
              <a:p>
                <a14:m>
                  <m:oMath xmlns:m="http://schemas.openxmlformats.org/officeDocument/2006/math">
                    <m:f>
                      <m:fPr>
                        <m:ctrlPr>
                          <a:rPr kumimoji="1" lang="en-US" altLang="zh-CN" i="1">
                            <a:latin typeface="Cambria Math" panose="02040503050406030204" pitchFamily="18" charset="0"/>
                            <a:ea typeface="Cambria Math" panose="02040503050406030204" pitchFamily="18" charset="0"/>
                          </a:rPr>
                        </m:ctrlPr>
                      </m:fPr>
                      <m:num>
                        <m:r>
                          <a:rPr kumimoji="1" lang="en-US" altLang="zh-CN" i="1">
                            <a:latin typeface="Cambria Math" panose="02040503050406030204" pitchFamily="18" charset="0"/>
                          </a:rPr>
                          <m:t>𝐷𝑃</m:t>
                        </m:r>
                        <m:sSup>
                          <m:sSupPr>
                            <m:ctrlPr>
                              <a:rPr kumimoji="1" lang="en-US" altLang="zh-CN" i="1">
                                <a:latin typeface="Cambria Math" panose="02040503050406030204" pitchFamily="18" charset="0"/>
                                <a:ea typeface="Cambria Math" panose="02040503050406030204" pitchFamily="18" charset="0"/>
                              </a:rPr>
                            </m:ctrlPr>
                          </m:sSupPr>
                          <m:e>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m:t>
                                    </m:r>
                                  </m:e>
                                  <m:sub>
                                    <m:r>
                                      <a:rPr kumimoji="1" lang="en-US" altLang="zh-CN" i="1">
                                        <a:latin typeface="Cambria Math" panose="02040503050406030204" pitchFamily="18" charset="0"/>
                                        <a:ea typeface="Cambria Math" panose="02040503050406030204" pitchFamily="18" charset="0"/>
                                      </a:rPr>
                                      <m:t>0</m:t>
                                    </m:r>
                                  </m:sub>
                                </m:sSub>
                                <m:r>
                                  <a:rPr kumimoji="1" lang="en-US" altLang="zh-CN" i="1">
                                    <a:latin typeface="Cambria Math" panose="02040503050406030204" pitchFamily="18" charset="0"/>
                                    <a:ea typeface="Cambria Math" panose="02040503050406030204" pitchFamily="18" charset="0"/>
                                  </a:rPr>
                                  <m:t> </m:t>
                                </m:r>
                                <m:groupChr>
                                  <m:groupChrPr>
                                    <m:chr m:val="→"/>
                                    <m:vertJc m:val="bot"/>
                                    <m:ctrlPr>
                                      <a:rPr kumimoji="1" lang="en-US" altLang="zh-CN" i="1">
                                        <a:latin typeface="Cambria Math" panose="02040503050406030204" pitchFamily="18" charset="0"/>
                                        <a:ea typeface="Cambria Math" panose="02040503050406030204" pitchFamily="18" charset="0"/>
                                      </a:rPr>
                                    </m:ctrlPr>
                                  </m:groupChrPr>
                                  <m:e>
                                    <m:r>
                                      <m:rPr>
                                        <m:brk m:alnAt="2"/>
                                      </m:rPr>
                                      <a:rPr kumimoji="1" lang="en-US" altLang="zh-CN" i="1">
                                        <a:latin typeface="Cambria Math" panose="02040503050406030204" pitchFamily="18" charset="0"/>
                                        <a:ea typeface="Cambria Math" panose="02040503050406030204" pitchFamily="18" charset="0"/>
                                      </a:rPr>
                                      <m:t>𝑟</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𝑟𝑜𝑢𝑛𝑑</m:t>
                                    </m:r>
                                    <m:r>
                                      <m:rPr>
                                        <m:brk m:alnAt="2"/>
                                      </m:rPr>
                                      <a:rPr kumimoji="1" lang="zh-CN" altLang="en-US" i="1">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𝑒</m:t>
                                    </m:r>
                                    <m:r>
                                      <a:rPr kumimoji="1" lang="en-US" altLang="zh-CN" i="1">
                                        <a:latin typeface="Cambria Math" panose="02040503050406030204" pitchFamily="18" charset="0"/>
                                        <a:ea typeface="Cambria Math" panose="02040503050406030204" pitchFamily="18" charset="0"/>
                                      </a:rPr>
                                      <m:t>𝑛𝑐𝑟𝑦𝑝𝑡𝑖𝑜𝑛</m:t>
                                    </m:r>
                                  </m:e>
                                </m:groupChr>
                                <m:r>
                                  <m:rPr>
                                    <m:nor/>
                                  </m:rPr>
                                  <a:rPr kumimoji="1" lang="en-US" altLang="zh-CN" dirty="0">
                                    <a:ea typeface="Cambria Math" panose="02040503050406030204" pitchFamily="18" charset="0"/>
                                  </a:rPr>
                                  <m:t> </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m:t>
                                    </m:r>
                                  </m:e>
                                  <m:sub>
                                    <m:r>
                                      <a:rPr kumimoji="1" lang="en-US" altLang="zh-CN" i="1">
                                        <a:latin typeface="Cambria Math" panose="02040503050406030204" pitchFamily="18" charset="0"/>
                                        <a:ea typeface="Cambria Math" panose="02040503050406030204" pitchFamily="18" charset="0"/>
                                      </a:rPr>
                                      <m:t>𝑟</m:t>
                                    </m:r>
                                  </m:sub>
                                </m:sSub>
                              </m:e>
                            </m:d>
                            <m:r>
                              <a:rPr kumimoji="1" lang="en-US" altLang="zh-CN" i="1">
                                <a:latin typeface="Cambria Math" panose="02040503050406030204" pitchFamily="18" charset="0"/>
                                <a:ea typeface="Cambria Math" panose="02040503050406030204" pitchFamily="18" charset="0"/>
                              </a:rPr>
                              <m:t>∙2</m:t>
                            </m:r>
                          </m:e>
                          <m:sup>
                            <m:r>
                              <a:rPr kumimoji="1" lang="en-US" altLang="zh-CN" i="1">
                                <a:latin typeface="Cambria Math" panose="02040503050406030204" pitchFamily="18" charset="0"/>
                                <a:ea typeface="Cambria Math" panose="02040503050406030204" pitchFamily="18" charset="0"/>
                              </a:rPr>
                              <m:t>𝑘</m:t>
                            </m:r>
                          </m:sup>
                        </m:sSup>
                      </m:num>
                      <m:den>
                        <m:r>
                          <a:rPr kumimoji="1" lang="en-US" altLang="zh-CN" i="1">
                            <a:latin typeface="Cambria Math" panose="02040503050406030204" pitchFamily="18" charset="0"/>
                            <a:ea typeface="Cambria Math" panose="02040503050406030204" pitchFamily="18" charset="0"/>
                          </a:rPr>
                          <m:t>𝛼</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𝛽</m:t>
                        </m:r>
                      </m:den>
                    </m:f>
                    <m:r>
                      <a:rPr kumimoji="1" lang="en-US" altLang="zh-CN" i="1" smtClean="0">
                        <a:latin typeface="Cambria Math" panose="02040503050406030204" pitchFamily="18" charset="0"/>
                        <a:ea typeface="Cambria Math" panose="02040503050406030204" pitchFamily="18" charset="0"/>
                      </a:rPr>
                      <m:t>=</m:t>
                    </m:r>
                    <m:f>
                      <m:fPr>
                        <m:ctrlPr>
                          <a:rPr kumimoji="1" lang="en-US" altLang="zh-CN" i="1" smtClean="0">
                            <a:latin typeface="Cambria Math" panose="02040503050406030204" pitchFamily="18" charset="0"/>
                            <a:ea typeface="Cambria Math" panose="02040503050406030204" pitchFamily="18" charset="0"/>
                          </a:rPr>
                        </m:ctrlPr>
                      </m:fPr>
                      <m:num>
                        <m:f>
                          <m:fPr>
                            <m:ctrlPr>
                              <a:rPr kumimoji="1" lang="en-US" altLang="zh-CN" i="1" dirty="0">
                                <a:latin typeface="Cambria Math" panose="02040503050406030204" pitchFamily="18" charset="0"/>
                                <a:ea typeface="Cambria Math" panose="02040503050406030204" pitchFamily="18" charset="0"/>
                              </a:rPr>
                            </m:ctrlPr>
                          </m:fPr>
                          <m:num>
                            <m:r>
                              <a:rPr kumimoji="1" lang="en-US" altLang="zh-CN" i="1" dirty="0">
                                <a:latin typeface="Cambria Math" panose="02040503050406030204" pitchFamily="18" charset="0"/>
                                <a:ea typeface="Cambria Math" panose="02040503050406030204" pitchFamily="18" charset="0"/>
                              </a:rPr>
                              <m:t>81</m:t>
                            </m:r>
                          </m:num>
                          <m:den>
                            <m:r>
                              <a:rPr kumimoji="1" lang="en-US" altLang="zh-CN" i="1" dirty="0">
                                <a:latin typeface="Cambria Math" panose="02040503050406030204" pitchFamily="18" charset="0"/>
                                <a:ea typeface="Cambria Math" panose="02040503050406030204" pitchFamily="18" charset="0"/>
                              </a:rPr>
                              <m:t>1024</m:t>
                            </m:r>
                          </m:den>
                        </m:f>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2</m:t>
                            </m:r>
                          </m:e>
                          <m:sup>
                            <m:r>
                              <a:rPr kumimoji="1" lang="en-US" altLang="zh-CN" b="0" i="1" smtClean="0">
                                <a:latin typeface="Cambria Math" panose="02040503050406030204" pitchFamily="18" charset="0"/>
                                <a:ea typeface="Cambria Math" panose="02040503050406030204" pitchFamily="18" charset="0"/>
                              </a:rPr>
                              <m:t>4</m:t>
                            </m:r>
                          </m:sup>
                        </m:sSup>
                      </m:num>
                      <m:den>
                        <m:r>
                          <a:rPr kumimoji="1" lang="en-US" altLang="zh-CN" b="0" i="1" smtClean="0">
                            <a:latin typeface="Cambria Math" panose="02040503050406030204" pitchFamily="18" charset="0"/>
                            <a:ea typeface="Cambria Math" panose="02040503050406030204" pitchFamily="18" charset="0"/>
                          </a:rPr>
                          <m:t>4</m:t>
                        </m:r>
                        <m:r>
                          <a:rPr kumimoji="1" lang="en-US" altLang="zh-CN" i="1">
                            <a:latin typeface="Cambria Math" panose="02040503050406030204" pitchFamily="18" charset="0"/>
                            <a:ea typeface="Cambria Math" panose="02040503050406030204" pitchFamily="18" charset="0"/>
                          </a:rPr>
                          <m:t>∙</m:t>
                        </m:r>
                        <m:f>
                          <m:fPr>
                            <m:ctrlPr>
                              <a:rPr kumimoji="1" lang="en-US" altLang="zh-CN" i="1" dirty="0">
                                <a:latin typeface="Cambria Math" panose="02040503050406030204" pitchFamily="18" charset="0"/>
                                <a:ea typeface="Cambria Math" panose="02040503050406030204" pitchFamily="18" charset="0"/>
                              </a:rPr>
                            </m:ctrlPr>
                          </m:fPr>
                          <m:num>
                            <m:r>
                              <a:rPr kumimoji="1" lang="en-US" altLang="zh-CN" i="1" dirty="0">
                                <a:latin typeface="Cambria Math" panose="02040503050406030204" pitchFamily="18" charset="0"/>
                                <a:ea typeface="Cambria Math" panose="02040503050406030204" pitchFamily="18" charset="0"/>
                              </a:rPr>
                              <m:t>7387</m:t>
                            </m:r>
                          </m:num>
                          <m:den>
                            <m:sSup>
                              <m:sSupPr>
                                <m:ctrlPr>
                                  <a:rPr kumimoji="1" lang="en-US" altLang="zh-CN" i="1" dirty="0">
                                    <a:latin typeface="Cambria Math" panose="02040503050406030204" pitchFamily="18" charset="0"/>
                                    <a:ea typeface="Cambria Math" panose="02040503050406030204" pitchFamily="18" charset="0"/>
                                  </a:rPr>
                                </m:ctrlPr>
                              </m:sSupPr>
                              <m:e>
                                <m:r>
                                  <a:rPr kumimoji="1" lang="en-US" altLang="zh-CN" i="1" dirty="0">
                                    <a:latin typeface="Cambria Math" panose="02040503050406030204" pitchFamily="18" charset="0"/>
                                    <a:ea typeface="Cambria Math" panose="02040503050406030204" pitchFamily="18" charset="0"/>
                                  </a:rPr>
                                  <m:t>2</m:t>
                                </m:r>
                              </m:e>
                              <m:sup>
                                <m:r>
                                  <a:rPr kumimoji="1" lang="en-US" altLang="zh-CN" i="1" dirty="0">
                                    <a:latin typeface="Cambria Math" panose="02040503050406030204" pitchFamily="18" charset="0"/>
                                    <a:ea typeface="Cambria Math" panose="02040503050406030204" pitchFamily="18" charset="0"/>
                                  </a:rPr>
                                  <m:t>16</m:t>
                                </m:r>
                              </m:sup>
                            </m:sSup>
                          </m:den>
                        </m:f>
                      </m:den>
                    </m:f>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2.56</m:t>
                    </m:r>
                  </m:oMath>
                </a14:m>
                <a:endParaRPr kumimoji="1" lang="zh-CN" altLang="en-US" dirty="0"/>
              </a:p>
            </p:txBody>
          </p:sp>
        </mc:Choice>
        <mc:Fallback xmlns="">
          <p:sp>
            <p:nvSpPr>
              <p:cNvPr id="3" name="内容占位符 2">
                <a:extLst>
                  <a:ext uri="{FF2B5EF4-FFF2-40B4-BE49-F238E27FC236}">
                    <a16:creationId xmlns:a16="http://schemas.microsoft.com/office/drawing/2014/main" id="{3F619422-1A6F-BB44-8024-FE06C020CB71}"/>
                  </a:ext>
                </a:extLst>
              </p:cNvPr>
              <p:cNvSpPr>
                <a:spLocks noGrp="1" noRot="1" noChangeAspect="1" noMove="1" noResize="1" noEditPoints="1" noAdjustHandles="1" noChangeArrowheads="1" noChangeShapeType="1" noTextEdit="1"/>
              </p:cNvSpPr>
              <p:nvPr>
                <p:ph idx="1"/>
              </p:nvPr>
            </p:nvSpPr>
            <p:spPr>
              <a:blipFill>
                <a:blip r:embed="rId3"/>
                <a:stretch>
                  <a:fillRect l="-858" t="-76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927276BE-4768-994F-9E26-9F681F2C5F42}"/>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19</a:t>
            </a:fld>
            <a:endParaRPr lang="zh-CN" altLang="en-US" dirty="0">
              <a:solidFill>
                <a:srgbClr val="464653"/>
              </a:solidFill>
            </a:endParaRPr>
          </a:p>
        </p:txBody>
      </p:sp>
      <p:pic>
        <p:nvPicPr>
          <p:cNvPr id="5" name="图片 4">
            <a:extLst>
              <a:ext uri="{FF2B5EF4-FFF2-40B4-BE49-F238E27FC236}">
                <a16:creationId xmlns:a16="http://schemas.microsoft.com/office/drawing/2014/main" xmlns="" id="{8A835564-6A60-6143-A67F-F95AB4F1010D}"/>
              </a:ext>
            </a:extLst>
          </p:cNvPr>
          <p:cNvPicPr>
            <a:picLocks noChangeAspect="1"/>
          </p:cNvPicPr>
          <p:nvPr/>
        </p:nvPicPr>
        <p:blipFill>
          <a:blip r:embed="rId4"/>
          <a:stretch>
            <a:fillRect/>
          </a:stretch>
        </p:blipFill>
        <p:spPr>
          <a:xfrm>
            <a:off x="8052655" y="188640"/>
            <a:ext cx="3898553" cy="3607616"/>
          </a:xfrm>
          <a:prstGeom prst="rect">
            <a:avLst/>
          </a:prstGeom>
        </p:spPr>
      </p:pic>
    </p:spTree>
    <p:extLst>
      <p:ext uri="{BB962C8B-B14F-4D97-AF65-F5344CB8AC3E}">
        <p14:creationId xmlns:p14="http://schemas.microsoft.com/office/powerpoint/2010/main" val="55707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0E75B65-71D9-CB40-BE5F-5CF1B3A54FF9}"/>
              </a:ext>
            </a:extLst>
          </p:cNvPr>
          <p:cNvSpPr>
            <a:spLocks noGrp="1"/>
          </p:cNvSpPr>
          <p:nvPr>
            <p:ph type="title"/>
          </p:nvPr>
        </p:nvSpPr>
        <p:spPr/>
        <p:txBody>
          <a:bodyPr/>
          <a:lstStyle/>
          <a:p>
            <a:r>
              <a:rPr kumimoji="1" lang="zh-CN" altLang="en-US" dirty="0"/>
              <a:t>回顾：采样</a:t>
            </a:r>
            <a:r>
              <a:rPr kumimoji="1" lang="en-US" altLang="zh-CN" dirty="0"/>
              <a:t>——</a:t>
            </a:r>
            <a:r>
              <a:rPr kumimoji="1" lang="zh-CN" altLang="en-US" dirty="0"/>
              <a:t>选择明文</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02FF1FE2-AB63-0540-A9B1-CD6D3ECEB31C}"/>
                  </a:ext>
                </a:extLst>
              </p:cNvPr>
              <p:cNvSpPr>
                <a:spLocks noGrp="1"/>
              </p:cNvSpPr>
              <p:nvPr>
                <p:ph idx="1"/>
              </p:nvPr>
            </p:nvSpPr>
            <p:spPr/>
            <p:txBody>
              <a:bodyPr>
                <a:normAutofit/>
              </a:bodyPr>
              <a:lstStyle/>
              <a:p>
                <a:r>
                  <a:rPr kumimoji="1" lang="zh-CN" altLang="en-US" dirty="0"/>
                  <a:t>区分器：</a:t>
                </a:r>
                <a:r>
                  <a:rPr kumimoji="1" lang="en-US" altLang="zh-CN" dirty="0">
                    <a:solidFill>
                      <a:srgbClr val="C00000"/>
                    </a:solidFill>
                  </a:rPr>
                  <a:t>(0,0,2,0)</a:t>
                </a:r>
                <a:r>
                  <a:rPr kumimoji="1" lang="el-GR" altLang="zh-CN" dirty="0">
                    <a:solidFill>
                      <a:srgbClr val="C00000"/>
                    </a:solidFill>
                  </a:rPr>
                  <a:t> </a:t>
                </a:r>
                <a14:m>
                  <m:oMath xmlns:m="http://schemas.openxmlformats.org/officeDocument/2006/math">
                    <m:groupChr>
                      <m:groupChrPr>
                        <m:chr m:val="→"/>
                        <m:vertJc m:val="bot"/>
                        <m:ctrlPr>
                          <a:rPr kumimoji="1" lang="el-GR" altLang="zh-CN" i="1">
                            <a:solidFill>
                              <a:schemeClr val="tx1"/>
                            </a:solidFill>
                            <a:latin typeface="Cambria Math" panose="02040503050406030204" pitchFamily="18" charset="0"/>
                          </a:rPr>
                        </m:ctrlPr>
                      </m:groupChrPr>
                      <m:e>
                        <m:r>
                          <m:rPr>
                            <m:brk m:alnAt="2"/>
                          </m:rPr>
                          <a:rPr kumimoji="1" lang="en-US" altLang="zh-CN" b="0" i="1" smtClean="0">
                            <a:solidFill>
                              <a:schemeClr val="tx1"/>
                            </a:solidFill>
                            <a:latin typeface="Cambria Math" panose="02040503050406030204" pitchFamily="18" charset="0"/>
                          </a:rPr>
                          <m:t>4</m:t>
                        </m:r>
                        <m:r>
                          <a:rPr kumimoji="1" lang="zh-CN" altLang="en-US" b="0" i="1" smtClean="0">
                            <a:solidFill>
                              <a:schemeClr val="tx1"/>
                            </a:solidFill>
                            <a:latin typeface="Cambria Math" panose="02040503050406030204" pitchFamily="18" charset="0"/>
                          </a:rPr>
                          <m:t> </m:t>
                        </m:r>
                        <m:r>
                          <m:rPr>
                            <m:sty m:val="p"/>
                          </m:rPr>
                          <a:rPr kumimoji="1" lang="en-US" altLang="zh-CN" i="1">
                            <a:solidFill>
                              <a:schemeClr val="tx1"/>
                            </a:solidFill>
                            <a:latin typeface="Cambria Math" panose="02040503050406030204" pitchFamily="18" charset="0"/>
                          </a:rPr>
                          <m:t>R</m:t>
                        </m:r>
                      </m:e>
                    </m:groupChr>
                  </m:oMath>
                </a14:m>
                <a:r>
                  <a:rPr kumimoji="1" lang="zh-CN" altLang="en-US" dirty="0">
                    <a:solidFill>
                      <a:schemeClr val="tx1"/>
                    </a:solidFill>
                  </a:rPr>
                  <a:t> </a:t>
                </a:r>
                <a14:m>
                  <m:oMath xmlns:m="http://schemas.openxmlformats.org/officeDocument/2006/math">
                    <m:r>
                      <a:rPr kumimoji="1" lang="en-US" altLang="zh-CN" i="1">
                        <a:solidFill>
                          <a:schemeClr val="tx1"/>
                        </a:solidFill>
                        <a:latin typeface="Cambria Math" panose="02040503050406030204" pitchFamily="18" charset="0"/>
                      </a:rPr>
                      <m:t>(</m:t>
                    </m:r>
                    <m:r>
                      <m:rPr>
                        <m:nor/>
                      </m:rPr>
                      <a:rPr kumimoji="1" lang="en-US" altLang="zh-CN" dirty="0">
                        <a:solidFill>
                          <a:schemeClr val="tx1"/>
                        </a:solidFill>
                      </a:rPr>
                      <m:t>0,0,2,0)</m:t>
                    </m:r>
                  </m:oMath>
                </a14:m>
                <a:r>
                  <a:rPr kumimoji="1" lang="zh-CN" altLang="en-US" dirty="0">
                    <a:solidFill>
                      <a:schemeClr val="tx1"/>
                    </a:solidFill>
                  </a:rPr>
                  <a:t> </a:t>
                </a:r>
                <a:r>
                  <a:rPr kumimoji="1" lang="en-US" altLang="zh-CN" dirty="0">
                    <a:solidFill>
                      <a:schemeClr val="tx1"/>
                    </a:solidFill>
                  </a:rPr>
                  <a:t>wi</a:t>
                </a:r>
                <a:r>
                  <a:rPr kumimoji="1" lang="en-US" altLang="zh-CN" dirty="0"/>
                  <a:t>th</a:t>
                </a:r>
                <a:r>
                  <a:rPr kumimoji="1" lang="zh-CN" altLang="en-US" dirty="0"/>
                  <a:t> </a:t>
                </a:r>
                <a:r>
                  <a:rPr kumimoji="1" lang="en-US" altLang="zh-CN" dirty="0" err="1"/>
                  <a:t>Pr</a:t>
                </a:r>
                <a14:m>
                  <m:oMath xmlns:m="http://schemas.openxmlformats.org/officeDocument/2006/math">
                    <m:r>
                      <a:rPr kumimoji="1" lang="en-US" altLang="zh-CN" b="1" i="1" smtClean="0">
                        <a:solidFill>
                          <a:schemeClr val="tx1"/>
                        </a:solidFill>
                        <a:latin typeface="Cambria Math" panose="02040503050406030204" pitchFamily="18" charset="0"/>
                        <a:ea typeface="Cambria Math" panose="02040503050406030204" pitchFamily="18" charset="0"/>
                      </a:rPr>
                      <m:t>≥</m:t>
                    </m:r>
                  </m:oMath>
                </a14:m>
                <a:r>
                  <a:rPr kumimoji="1" lang="en-US" altLang="zh-CN" dirty="0"/>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0.08</m:t>
                    </m:r>
                  </m:oMath>
                </a14:m>
                <a:endParaRPr kumimoji="1" lang="en-US" altLang="zh-CN" dirty="0"/>
              </a:p>
              <a:p>
                <a:r>
                  <a:rPr kumimoji="1" lang="zh-CN" altLang="en-US" dirty="0"/>
                  <a:t>随机选择</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𝑁</m:t>
                    </m:r>
                  </m:oMath>
                </a14:m>
                <a:r>
                  <a:rPr kumimoji="1" lang="zh-CN" altLang="en-US" dirty="0"/>
                  <a:t>对明文</a:t>
                </a:r>
                <a14:m>
                  <m:oMath xmlns:m="http://schemas.openxmlformats.org/officeDocument/2006/math">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𝑚</m:t>
                            </m:r>
                          </m:e>
                          <m:sup>
                            <m:r>
                              <a:rPr kumimoji="1" lang="en-US" altLang="zh-CN" b="0" i="1" smtClean="0">
                                <a:latin typeface="Cambria Math" panose="02040503050406030204" pitchFamily="18" charset="0"/>
                              </a:rPr>
                              <m:t>′</m:t>
                            </m:r>
                          </m:sup>
                        </m:sSup>
                      </m:e>
                    </m:d>
                    <m:r>
                      <a:rPr kumimoji="1" lang="zh-CN" altLang="en-US" i="1">
                        <a:latin typeface="Cambria Math" panose="02040503050406030204" pitchFamily="18" charset="0"/>
                      </a:rPr>
                      <m:t>满足</m:t>
                    </m:r>
                    <m:r>
                      <a:rPr kumimoji="1" lang="en-US" altLang="zh-CN" i="1">
                        <a:latin typeface="Cambria Math" panose="02040503050406030204" pitchFamily="18" charset="0"/>
                      </a:rPr>
                      <m:t>𝑚</m:t>
                    </m:r>
                    <m:r>
                      <a:rPr kumimoji="1" lang="en-US" altLang="zh-CN"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𝑚</m:t>
                        </m:r>
                      </m:e>
                      <m:sup>
                        <m:r>
                          <a:rPr kumimoji="1" lang="en-US" altLang="zh-CN" i="1">
                            <a:latin typeface="Cambria Math" panose="02040503050406030204" pitchFamily="18" charset="0"/>
                          </a:rPr>
                          <m:t>′</m:t>
                        </m:r>
                      </m:sup>
                    </m:sSup>
                    <m:r>
                      <a:rPr kumimoji="1" lang="en-US" altLang="zh-CN" b="0" i="1" smtClean="0">
                        <a:latin typeface="Cambria Math" panose="02040503050406030204" pitchFamily="18" charset="0"/>
                      </a:rPr>
                      <m:t>=</m:t>
                    </m:r>
                    <m:r>
                      <m:rPr>
                        <m:nor/>
                      </m:rPr>
                      <a:rPr kumimoji="1" lang="en-US" altLang="zh-CN" dirty="0"/>
                      <m:t>(0,0,2,0)</m:t>
                    </m:r>
                  </m:oMath>
                </a14:m>
                <a:endParaRPr kumimoji="1" lang="en-US" altLang="zh-CN" dirty="0"/>
              </a:p>
              <a:p>
                <a:r>
                  <a:rPr kumimoji="1" lang="zh-CN" altLang="en-US" dirty="0">
                    <a:solidFill>
                      <a:srgbClr val="C00000"/>
                    </a:solidFill>
                  </a:rPr>
                  <a:t>如何根据中间状态（尾部差分）列方程？</a:t>
                </a:r>
                <a:endParaRPr kumimoji="1" lang="en-US" altLang="zh-CN" dirty="0">
                  <a:solidFill>
                    <a:srgbClr val="C00000"/>
                  </a:solidFill>
                </a:endParaRPr>
              </a:p>
              <a:p>
                <a:r>
                  <a:rPr kumimoji="1" lang="zh-CN" altLang="en-US" dirty="0"/>
                  <a:t>非零差分：方程</a:t>
                </a:r>
                <a:r>
                  <a:rPr kumimoji="1" lang="en-US" altLang="zh-CN" dirty="0">
                    <a:solidFill>
                      <a:srgbClr val="C00000"/>
                    </a:solidFill>
                  </a:rPr>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𝑆</m:t>
                        </m:r>
                      </m:e>
                      <m:sup>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i="1">
                            <a:ln w="0"/>
                            <a:effectLst>
                              <a:outerShdw blurRad="38100" dist="19050" dir="2700000" algn="tl" rotWithShape="0">
                                <a:schemeClr val="dk1">
                                  <a:alpha val="40000"/>
                                </a:schemeClr>
                              </a:outerShdw>
                            </a:effectLst>
                            <a:latin typeface="Cambria Math" panose="02040503050406030204" pitchFamily="18" charset="0"/>
                          </a:rPr>
                          <m:t>5,2</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Sub>
                    <m:r>
                      <a:rPr kumimoji="1" lang="en-US" altLang="zh-CN" i="1">
                        <a:latin typeface="Cambria Math" panose="02040503050406030204" pitchFamily="18" charset="0"/>
                      </a:rPr>
                      <m:t>)</m:t>
                    </m:r>
                    <m:r>
                      <m:rPr>
                        <m:nor/>
                      </m:rPr>
                      <a:rPr lang="en-US" altLang="zh-CN" dirty="0">
                        <a:ln w="0"/>
                        <a:effectLst>
                          <a:outerShdw blurRad="38100" dist="19050" dir="2700000" algn="tl" rotWithShape="0">
                            <a:schemeClr val="dk1">
                              <a:alpha val="40000"/>
                            </a:schemeClr>
                          </a:outerShdw>
                        </a:effectLst>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m:rPr>
                        <m:nor/>
                      </m:rPr>
                      <a:rPr kumimoji="1" lang="en-US" altLang="zh-CN" dirty="0"/>
                      <m:t> </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𝑆</m:t>
                        </m:r>
                      </m:e>
                      <m:sup>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i="1">
                            <a:ln w="0"/>
                            <a:effectLst>
                              <a:outerShdw blurRad="38100" dist="19050" dir="2700000" algn="tl" rotWithShape="0">
                                <a:schemeClr val="dk1">
                                  <a:alpha val="40000"/>
                                </a:schemeClr>
                              </a:outerShdw>
                            </a:effectLst>
                            <a:latin typeface="Cambria Math" panose="02040503050406030204" pitchFamily="18" charset="0"/>
                          </a:rPr>
                          <m:t>5,2</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Sup>
                      <m:sSubSup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Sup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up>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up>
                    </m:sSubSup>
                    <m:r>
                      <a:rPr kumimoji="1" lang="en-US" altLang="zh-CN" i="1">
                        <a:latin typeface="Cambria Math" panose="02040503050406030204" pitchFamily="18" charset="0"/>
                      </a:rPr>
                      <m:t>)</m:t>
                    </m:r>
                    <m:r>
                      <m:rPr>
                        <m:nor/>
                      </m:rPr>
                      <a:rPr lang="en-US" altLang="zh-CN" dirty="0">
                        <a:ln w="0"/>
                        <a:effectLst>
                          <a:outerShdw blurRad="38100" dist="19050" dir="2700000" algn="tl" rotWithShape="0">
                            <a:schemeClr val="dk1">
                              <a:alpha val="40000"/>
                            </a:schemeClr>
                          </a:outerShdw>
                        </a:effectLst>
                        <a:ea typeface="Cambria Math" panose="02040503050406030204" pitchFamily="18" charset="0"/>
                      </a:rPr>
                      <m:t> =2</m:t>
                    </m:r>
                  </m:oMath>
                </a14:m>
                <a:endParaRPr kumimoji="1" lang="en-US" altLang="zh-CN" dirty="0"/>
              </a:p>
              <a:p>
                <a:pPr lvl="1"/>
                <a:r>
                  <a:rPr kumimoji="1" lang="zh-CN" altLang="en-US" dirty="0"/>
                  <a:t>正确对</a:t>
                </a:r>
                <a:r>
                  <a:rPr kumimoji="1" lang="en-US" altLang="zh-CN" dirty="0"/>
                  <a:t>+</a:t>
                </a:r>
                <a:r>
                  <a:rPr kumimoji="1" lang="zh-CN" altLang="en-US" dirty="0"/>
                  <a:t>正确密钥解密⇒一定</a:t>
                </a:r>
                <a:r>
                  <a:rPr kumimoji="1" lang="zh-CN" altLang="en-US" dirty="0">
                    <a:solidFill>
                      <a:srgbClr val="C00000"/>
                    </a:solidFill>
                  </a:rPr>
                  <a:t>满足</a:t>
                </a:r>
                <a:r>
                  <a:rPr kumimoji="1" lang="zh-CN" altLang="en-US" dirty="0"/>
                  <a:t>方程</a:t>
                </a:r>
                <a:endParaRPr kumimoji="1" lang="en-US" altLang="zh-CN" i="1" dirty="0"/>
              </a:p>
              <a:p>
                <a:pPr lvl="1"/>
                <a:r>
                  <a:rPr kumimoji="1" lang="zh-CN" altLang="en-US" dirty="0"/>
                  <a:t>错误对</a:t>
                </a:r>
                <a:r>
                  <a:rPr kumimoji="1" lang="en-US" altLang="zh-CN" dirty="0"/>
                  <a:t>+</a:t>
                </a:r>
                <a:r>
                  <a:rPr kumimoji="1" lang="zh-CN" altLang="en-US" dirty="0"/>
                  <a:t>正确密钥解密⇒一定</a:t>
                </a:r>
                <a:r>
                  <a:rPr kumimoji="1" lang="zh-CN" altLang="en-US" dirty="0">
                    <a:solidFill>
                      <a:srgbClr val="C00000"/>
                    </a:solidFill>
                  </a:rPr>
                  <a:t>不</a:t>
                </a:r>
                <a:r>
                  <a:rPr kumimoji="1" lang="zh-CN" altLang="en-US" dirty="0"/>
                  <a:t>满足方程（部分情况）</a:t>
                </a:r>
                <a:endParaRPr kumimoji="1" lang="en-US" altLang="zh-CN" i="1" dirty="0"/>
              </a:p>
              <a:p>
                <a:pPr lvl="1"/>
                <a:r>
                  <a:rPr kumimoji="1" lang="zh-CN" altLang="en-US" dirty="0"/>
                  <a:t>明文对</a:t>
                </a:r>
                <a:r>
                  <a:rPr kumimoji="1" lang="en-US" altLang="zh-CN" dirty="0"/>
                  <a:t>+</a:t>
                </a:r>
                <a:r>
                  <a:rPr kumimoji="1" lang="zh-CN" altLang="en-US" dirty="0"/>
                  <a:t>错误密钥解密⇒以</a:t>
                </a:r>
                <a:r>
                  <a:rPr kumimoji="1" lang="zh-CN" altLang="en-US" dirty="0">
                    <a:solidFill>
                      <a:srgbClr val="C00000"/>
                    </a:solidFill>
                  </a:rPr>
                  <a:t>随机概率</a:t>
                </a:r>
                <a:r>
                  <a:rPr kumimoji="1" lang="zh-CN" altLang="en-US" dirty="0"/>
                  <a:t>满足方程</a:t>
                </a:r>
                <a:endParaRPr kumimoji="1" lang="en-US" altLang="zh-CN" dirty="0"/>
              </a:p>
            </p:txBody>
          </p:sp>
        </mc:Choice>
        <mc:Fallback xmlns="">
          <p:sp>
            <p:nvSpPr>
              <p:cNvPr id="3" name="内容占位符 2">
                <a:extLst>
                  <a:ext uri="{FF2B5EF4-FFF2-40B4-BE49-F238E27FC236}">
                    <a16:creationId xmlns:a16="http://schemas.microsoft.com/office/drawing/2014/main" id="{02FF1FE2-AB63-0540-A9B1-CD6D3ECEB31C}"/>
                  </a:ext>
                </a:extLst>
              </p:cNvPr>
              <p:cNvSpPr>
                <a:spLocks noGrp="1" noRot="1" noChangeAspect="1" noMove="1" noResize="1" noEditPoints="1" noAdjustHandles="1" noChangeArrowheads="1" noChangeShapeType="1" noTextEdit="1"/>
              </p:cNvSpPr>
              <p:nvPr>
                <p:ph idx="1"/>
              </p:nvPr>
            </p:nvSpPr>
            <p:spPr>
              <a:blipFill>
                <a:blip r:embed="rId3"/>
                <a:stretch>
                  <a:fillRect l="-85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679EE79E-D8D8-B843-9832-A2013588DC67}"/>
              </a:ext>
            </a:extLst>
          </p:cNvPr>
          <p:cNvSpPr>
            <a:spLocks noGrp="1"/>
          </p:cNvSpPr>
          <p:nvPr>
            <p:ph type="sldNum" sz="quarter" idx="12"/>
          </p:nvPr>
        </p:nvSpPr>
        <p:spPr>
          <a:xfrm>
            <a:off x="11311128" y="6406898"/>
            <a:ext cx="640080" cy="365125"/>
          </a:xfrm>
        </p:spPr>
        <p:txBody>
          <a:bodyPr/>
          <a:lstStyle/>
          <a:p>
            <a:pPr>
              <a:defRPr/>
            </a:pPr>
            <a:fld id="{D2CD09C5-75E1-4379-83E0-879119D51412}" type="slidenum">
              <a:rPr lang="zh-CN" altLang="en-US" smtClean="0">
                <a:solidFill>
                  <a:srgbClr val="464653"/>
                </a:solidFill>
              </a:rPr>
              <a:pPr>
                <a:defRPr/>
              </a:pPr>
              <a:t>2</a:t>
            </a:fld>
            <a:endParaRPr lang="zh-CN" altLang="en-US" dirty="0">
              <a:solidFill>
                <a:srgbClr val="464653"/>
              </a:solidFill>
            </a:endParaRPr>
          </a:p>
        </p:txBody>
      </p:sp>
      <p:pic>
        <p:nvPicPr>
          <p:cNvPr id="10" name="图片 9">
            <a:extLst>
              <a:ext uri="{FF2B5EF4-FFF2-40B4-BE49-F238E27FC236}">
                <a16:creationId xmlns:a16="http://schemas.microsoft.com/office/drawing/2014/main" xmlns="" id="{2BDD8ACB-B405-6747-B840-B1287FBB6634}"/>
              </a:ext>
            </a:extLst>
          </p:cNvPr>
          <p:cNvPicPr>
            <a:picLocks noChangeAspect="1"/>
          </p:cNvPicPr>
          <p:nvPr/>
        </p:nvPicPr>
        <p:blipFill rotWithShape="1">
          <a:blip r:embed="rId4"/>
          <a:srcRect l="1863" t="626" r="3067" b="516"/>
          <a:stretch/>
        </p:blipFill>
        <p:spPr>
          <a:xfrm>
            <a:off x="9052951" y="134112"/>
            <a:ext cx="2441643" cy="6753898"/>
          </a:xfrm>
          <a:prstGeom prst="rect">
            <a:avLst/>
          </a:prstGeom>
        </p:spPr>
      </p:pic>
      <p:sp>
        <p:nvSpPr>
          <p:cNvPr id="11" name="矩形 10">
            <a:extLst>
              <a:ext uri="{FF2B5EF4-FFF2-40B4-BE49-F238E27FC236}">
                <a16:creationId xmlns:a16="http://schemas.microsoft.com/office/drawing/2014/main" xmlns="" id="{B81A68C3-EF59-7348-B781-0992D86A829F}"/>
              </a:ext>
            </a:extLst>
          </p:cNvPr>
          <p:cNvSpPr/>
          <p:nvPr/>
        </p:nvSpPr>
        <p:spPr>
          <a:xfrm>
            <a:off x="9052951" y="463296"/>
            <a:ext cx="2441643" cy="526694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17486E2E-284F-F34B-8349-4B0EBD6174F9}"/>
                  </a:ext>
                </a:extLst>
              </p:cNvPr>
              <p:cNvSpPr txBox="1"/>
              <p:nvPr/>
            </p:nvSpPr>
            <p:spPr>
              <a:xfrm>
                <a:off x="8455152" y="463296"/>
                <a:ext cx="5016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C00000"/>
                              </a:solidFill>
                              <a:latin typeface="Cambria Math" panose="02040503050406030204" pitchFamily="18" charset="0"/>
                            </a:rPr>
                          </m:ctrlPr>
                        </m:sSubPr>
                        <m:e>
                          <m:r>
                            <a:rPr kumimoji="1" lang="en-US" altLang="zh-CN" sz="2400" b="1" i="1" smtClean="0">
                              <a:solidFill>
                                <a:srgbClr val="C00000"/>
                              </a:solidFill>
                              <a:latin typeface="Cambria Math" panose="02040503050406030204" pitchFamily="18" charset="0"/>
                              <a:ea typeface="Cambria Math" panose="02040503050406030204" pitchFamily="18" charset="0"/>
                            </a:rPr>
                            <m:t>∆</m:t>
                          </m:r>
                        </m:e>
                        <m:sub>
                          <m:r>
                            <a:rPr kumimoji="1" lang="en-US" altLang="zh-CN" sz="2400" b="1" i="1" smtClean="0">
                              <a:solidFill>
                                <a:srgbClr val="C00000"/>
                              </a:solidFill>
                              <a:latin typeface="Cambria Math" panose="02040503050406030204" pitchFamily="18" charset="0"/>
                            </a:rPr>
                            <m:t>𝒊𝒏</m:t>
                          </m:r>
                        </m:sub>
                      </m:sSub>
                    </m:oMath>
                  </m:oMathPara>
                </a14:m>
                <a:endParaRPr kumimoji="1" lang="zh-CN" altLang="en-US" sz="2400" b="1" dirty="0">
                  <a:solidFill>
                    <a:srgbClr val="C00000"/>
                  </a:solidFill>
                </a:endParaRPr>
              </a:p>
            </p:txBody>
          </p:sp>
        </mc:Choice>
        <mc:Fallback xmlns="">
          <p:sp>
            <p:nvSpPr>
              <p:cNvPr id="12" name="文本框 11">
                <a:extLst>
                  <a:ext uri="{FF2B5EF4-FFF2-40B4-BE49-F238E27FC236}">
                    <a16:creationId xmlns:a16="http://schemas.microsoft.com/office/drawing/2014/main" id="{17486E2E-284F-F34B-8349-4B0EBD6174F9}"/>
                  </a:ext>
                </a:extLst>
              </p:cNvPr>
              <p:cNvSpPr txBox="1">
                <a:spLocks noRot="1" noChangeAspect="1" noMove="1" noResize="1" noEditPoints="1" noAdjustHandles="1" noChangeArrowheads="1" noChangeShapeType="1" noTextEdit="1"/>
              </p:cNvSpPr>
              <p:nvPr/>
            </p:nvSpPr>
            <p:spPr>
              <a:xfrm>
                <a:off x="8455152" y="463296"/>
                <a:ext cx="501676" cy="369332"/>
              </a:xfrm>
              <a:prstGeom prst="rect">
                <a:avLst/>
              </a:prstGeom>
              <a:blipFill>
                <a:blip r:embed="rId5"/>
                <a:stretch>
                  <a:fillRect l="-12500" r="-5000"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98AB3CD6-AA89-2C4C-B117-662B4E8592FD}"/>
                  </a:ext>
                </a:extLst>
              </p:cNvPr>
              <p:cNvSpPr txBox="1"/>
              <p:nvPr/>
            </p:nvSpPr>
            <p:spPr>
              <a:xfrm>
                <a:off x="8465114" y="5360908"/>
                <a:ext cx="641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C00000"/>
                              </a:solidFill>
                              <a:latin typeface="Cambria Math" panose="02040503050406030204" pitchFamily="18" charset="0"/>
                            </a:rPr>
                          </m:ctrlPr>
                        </m:sSubPr>
                        <m:e>
                          <m:r>
                            <a:rPr kumimoji="1" lang="en-US" altLang="zh-CN" sz="2400" b="1" i="1" smtClean="0">
                              <a:solidFill>
                                <a:srgbClr val="C00000"/>
                              </a:solidFill>
                              <a:latin typeface="Cambria Math" panose="02040503050406030204" pitchFamily="18" charset="0"/>
                              <a:ea typeface="Cambria Math" panose="02040503050406030204" pitchFamily="18" charset="0"/>
                            </a:rPr>
                            <m:t>∆</m:t>
                          </m:r>
                        </m:e>
                        <m:sub>
                          <m:r>
                            <a:rPr kumimoji="1" lang="en-US" altLang="zh-CN" sz="2400" b="1" i="1" smtClean="0">
                              <a:solidFill>
                                <a:srgbClr val="C00000"/>
                              </a:solidFill>
                              <a:latin typeface="Cambria Math" panose="02040503050406030204" pitchFamily="18" charset="0"/>
                              <a:ea typeface="Cambria Math" panose="02040503050406030204" pitchFamily="18" charset="0"/>
                            </a:rPr>
                            <m:t>𝒐𝒖𝒕</m:t>
                          </m:r>
                        </m:sub>
                      </m:sSub>
                    </m:oMath>
                  </m:oMathPara>
                </a14:m>
                <a:endParaRPr kumimoji="1" lang="zh-CN" altLang="en-US" sz="2400" b="1" dirty="0">
                  <a:solidFill>
                    <a:srgbClr val="C00000"/>
                  </a:solidFill>
                </a:endParaRPr>
              </a:p>
            </p:txBody>
          </p:sp>
        </mc:Choice>
        <mc:Fallback xmlns="">
          <p:sp>
            <p:nvSpPr>
              <p:cNvPr id="8" name="文本框 7">
                <a:extLst>
                  <a:ext uri="{FF2B5EF4-FFF2-40B4-BE49-F238E27FC236}">
                    <a16:creationId xmlns:a16="http://schemas.microsoft.com/office/drawing/2014/main" id="{98AB3CD6-AA89-2C4C-B117-662B4E8592FD}"/>
                  </a:ext>
                </a:extLst>
              </p:cNvPr>
              <p:cNvSpPr txBox="1">
                <a:spLocks noRot="1" noChangeAspect="1" noMove="1" noResize="1" noEditPoints="1" noAdjustHandles="1" noChangeArrowheads="1" noChangeShapeType="1" noTextEdit="1"/>
              </p:cNvSpPr>
              <p:nvPr/>
            </p:nvSpPr>
            <p:spPr>
              <a:xfrm>
                <a:off x="8465114" y="5360908"/>
                <a:ext cx="641138" cy="369332"/>
              </a:xfrm>
              <a:prstGeom prst="rect">
                <a:avLst/>
              </a:prstGeom>
              <a:blipFill>
                <a:blip r:embed="rId6"/>
                <a:stretch>
                  <a:fillRect l="-9804" r="-1961" b="-13333"/>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xmlns="" id="{51CE5798-279B-E04F-A9F2-AC9881203E96}"/>
              </a:ext>
            </a:extLst>
          </p:cNvPr>
          <p:cNvSpPr/>
          <p:nvPr/>
        </p:nvSpPr>
        <p:spPr>
          <a:xfrm>
            <a:off x="8956828" y="5461664"/>
            <a:ext cx="3811804" cy="369332"/>
          </a:xfrm>
          <a:prstGeom prst="rect">
            <a:avLst/>
          </a:prstGeom>
          <a:noFill/>
        </p:spPr>
        <p:txBody>
          <a:bodyPr wrap="square" lIns="91440" tIns="45720" rIns="91440" bIns="45720">
            <a:spAutoFit/>
          </a:bodyPr>
          <a:lstStyle/>
          <a:p>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a:t>
            </a:r>
            <a:r>
              <a:rPr lang="en-US" altLang="zh-CN" b="1" dirty="0">
                <a:ln w="0"/>
                <a:solidFill>
                  <a:srgbClr val="C00000"/>
                </a:solidFill>
                <a:effectLst>
                  <a:outerShdw blurRad="38100" dist="19050" dir="2700000" algn="tl" rotWithShape="0">
                    <a:schemeClr val="dk1">
                      <a:alpha val="40000"/>
                    </a:schemeClr>
                  </a:outerShdw>
                </a:effectLst>
              </a:rPr>
              <a:t>1</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endParaRPr lang="zh-CN" altLang="en-US" dirty="0">
              <a:ln w="0"/>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xmlns="" id="{B62305B3-A658-E045-A5D7-70E1DAEBD07F}"/>
              </a:ext>
            </a:extLst>
          </p:cNvPr>
          <p:cNvSpPr/>
          <p:nvPr/>
        </p:nvSpPr>
        <p:spPr>
          <a:xfrm>
            <a:off x="8956828" y="385460"/>
            <a:ext cx="3811804" cy="369332"/>
          </a:xfrm>
          <a:prstGeom prst="rect">
            <a:avLst/>
          </a:prstGeom>
          <a:noFill/>
        </p:spPr>
        <p:txBody>
          <a:bodyPr wrap="square" lIns="91440" tIns="45720" rIns="91440" bIns="45720">
            <a:spAutoFit/>
          </a:bodyPr>
          <a:lstStyle/>
          <a:p>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a:t>
            </a:r>
            <a:r>
              <a:rPr lang="en-US" altLang="zh-CN" b="1" dirty="0">
                <a:ln w="0"/>
                <a:solidFill>
                  <a:srgbClr val="C00000"/>
                </a:solidFill>
                <a:effectLst>
                  <a:outerShdw blurRad="38100" dist="19050" dir="2700000" algn="tl" rotWithShape="0">
                    <a:schemeClr val="dk1">
                      <a:alpha val="40000"/>
                    </a:schemeClr>
                  </a:outerShdw>
                </a:effectLst>
              </a:rPr>
              <a:t>1</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endParaRPr lang="zh-CN" altLang="en-US" dirty="0">
              <a:ln w="0"/>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3669B594-66E2-ED40-8673-3B2C91C60032}"/>
                  </a:ext>
                </a:extLst>
              </p:cNvPr>
              <p:cNvSpPr/>
              <p:nvPr/>
            </p:nvSpPr>
            <p:spPr>
              <a:xfrm>
                <a:off x="8956828" y="6230415"/>
                <a:ext cx="2389289"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0</m:t>
                              </m:r>
                            </m:sub>
                          </m:sSub>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m:t>
                              </m:r>
                            </m:sub>
                          </m:sSub>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3</m:t>
                          </m:r>
                        </m:sub>
                      </m:sSub>
                    </m:oMath>
                  </m:oMathPara>
                </a14:m>
                <a:endParaRPr lang="zh-CN" altLang="en-US" dirty="0"/>
              </a:p>
            </p:txBody>
          </p:sp>
        </mc:Choice>
        <mc:Fallback xmlns="">
          <p:sp>
            <p:nvSpPr>
              <p:cNvPr id="6" name="矩形 5">
                <a:extLst>
                  <a:ext uri="{FF2B5EF4-FFF2-40B4-BE49-F238E27FC236}">
                    <a16:creationId xmlns:a16="http://schemas.microsoft.com/office/drawing/2014/main" id="{3669B594-66E2-ED40-8673-3B2C91C60032}"/>
                  </a:ext>
                </a:extLst>
              </p:cNvPr>
              <p:cNvSpPr>
                <a:spLocks noRot="1" noChangeAspect="1" noMove="1" noResize="1" noEditPoints="1" noAdjustHandles="1" noChangeArrowheads="1" noChangeShapeType="1" noTextEdit="1"/>
              </p:cNvSpPr>
              <p:nvPr/>
            </p:nvSpPr>
            <p:spPr>
              <a:xfrm>
                <a:off x="8956828" y="6230415"/>
                <a:ext cx="2389289" cy="369332"/>
              </a:xfrm>
              <a:prstGeom prst="rect">
                <a:avLst/>
              </a:prstGeom>
              <a:blipFill>
                <a:blip r:embed="rId7"/>
                <a:stretch>
                  <a:fillRect l="-105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xmlns="" id="{0784C1AE-F974-194A-864F-465905D89E92}"/>
                  </a:ext>
                </a:extLst>
              </p:cNvPr>
              <p:cNvSpPr/>
              <p:nvPr/>
            </p:nvSpPr>
            <p:spPr>
              <a:xfrm>
                <a:off x="8956828" y="6502594"/>
                <a:ext cx="2389289"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0</m:t>
                              </m:r>
                            </m:sub>
                          </m:sSub>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m:t>
                              </m:r>
                            </m:sub>
                          </m:sSub>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3</m:t>
                          </m:r>
                        </m:sub>
                      </m:sSub>
                    </m:oMath>
                  </m:oMathPara>
                </a14:m>
                <a:endParaRPr lang="zh-CN" altLang="en-US" dirty="0"/>
              </a:p>
            </p:txBody>
          </p:sp>
        </mc:Choice>
        <mc:Fallback xmlns="">
          <p:sp>
            <p:nvSpPr>
              <p:cNvPr id="15" name="矩形 14">
                <a:extLst>
                  <a:ext uri="{FF2B5EF4-FFF2-40B4-BE49-F238E27FC236}">
                    <a16:creationId xmlns:a16="http://schemas.microsoft.com/office/drawing/2014/main" id="{0784C1AE-F974-194A-864F-465905D89E92}"/>
                  </a:ext>
                </a:extLst>
              </p:cNvPr>
              <p:cNvSpPr>
                <a:spLocks noRot="1" noChangeAspect="1" noMove="1" noResize="1" noEditPoints="1" noAdjustHandles="1" noChangeArrowheads="1" noChangeShapeType="1" noTextEdit="1"/>
              </p:cNvSpPr>
              <p:nvPr/>
            </p:nvSpPr>
            <p:spPr>
              <a:xfrm>
                <a:off x="8956828" y="6502594"/>
                <a:ext cx="2389289" cy="369332"/>
              </a:xfrm>
              <a:prstGeom prst="rect">
                <a:avLst/>
              </a:prstGeom>
              <a:blipFill>
                <a:blip r:embed="rId8"/>
                <a:stretch>
                  <a:fillRect l="-1058" r="-1587"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3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172C54D-87A5-2945-A054-FF59C32CADF9}"/>
              </a:ext>
            </a:extLst>
          </p:cNvPr>
          <p:cNvSpPr>
            <a:spLocks noGrp="1"/>
          </p:cNvSpPr>
          <p:nvPr>
            <p:ph type="title"/>
          </p:nvPr>
        </p:nvSpPr>
        <p:spPr/>
        <p:txBody>
          <a:bodyPr/>
          <a:lstStyle/>
          <a:p>
            <a:r>
              <a:rPr kumimoji="1" lang="zh-CN" altLang="en-US" dirty="0"/>
              <a:t>缩减到</a:t>
            </a:r>
            <a:r>
              <a:rPr kumimoji="1" lang="en-US" altLang="zh-CN" dirty="0"/>
              <a:t>5</a:t>
            </a:r>
            <a:r>
              <a:rPr kumimoji="1" lang="zh-CN" altLang="en-US" dirty="0"/>
              <a:t>轮的</a:t>
            </a:r>
            <a:r>
              <a:rPr lang="en-US" altLang="zh-CN" dirty="0" err="1"/>
              <a:t>CipherFour</a:t>
            </a:r>
            <a:r>
              <a:rPr lang="zh-CN" altLang="en-US" dirty="0"/>
              <a:t>算法的密钥恢复攻击</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834A1FCC-6EE9-674C-8305-EBFF36B7760A}"/>
                  </a:ext>
                </a:extLst>
              </p:cNvPr>
              <p:cNvSpPr>
                <a:spLocks noGrp="1"/>
              </p:cNvSpPr>
              <p:nvPr>
                <p:ph idx="1"/>
              </p:nvPr>
            </p:nvSpPr>
            <p:spPr/>
            <p:txBody>
              <a:bodyPr>
                <a:normAutofit/>
              </a:bodyPr>
              <a:lstStyle/>
              <a:p>
                <a:r>
                  <a:rPr kumimoji="1" lang="zh-CN" altLang="en-US" dirty="0"/>
                  <a:t>假设随机选择</a:t>
                </a:r>
                <a:r>
                  <a:rPr kumimoji="1" lang="en-US" altLang="zh-CN" i="1" dirty="0"/>
                  <a:t>t</a:t>
                </a:r>
                <a:r>
                  <a:rPr kumimoji="1" lang="zh-CN" altLang="en-US" dirty="0"/>
                  <a:t>对满足输入差分为</a:t>
                </a:r>
                <a:r>
                  <a:rPr kumimoji="1" lang="en-US" altLang="zh-CN" dirty="0"/>
                  <a:t>(0,0,2,0)</a:t>
                </a:r>
                <a:r>
                  <a:rPr kumimoji="1" lang="zh-CN" altLang="en-US" dirty="0"/>
                  <a:t>的明文对，其中，正确对的个数为</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∙0.08</m:t>
                    </m:r>
                  </m:oMath>
                </a14:m>
                <a:endParaRPr kumimoji="1" lang="en-US" altLang="zh-CN" dirty="0"/>
              </a:p>
              <a:p>
                <a:r>
                  <a:rPr kumimoji="1" lang="zh-CN" altLang="en-US" dirty="0"/>
                  <a:t>即正确密钥被计数</a:t>
                </a:r>
                <a14:m>
                  <m:oMath xmlns:m="http://schemas.openxmlformats.org/officeDocument/2006/math">
                    <m:r>
                      <a:rPr kumimoji="1" lang="zh-CN" altLang="en-US" b="0" i="0" smtClean="0">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∙0.08</m:t>
                    </m:r>
                  </m:oMath>
                </a14:m>
                <a:r>
                  <a:rPr kumimoji="1" lang="zh-CN" altLang="en-US" dirty="0"/>
                  <a:t>次</a:t>
                </a:r>
                <a:endParaRPr kumimoji="1" lang="en-US" altLang="zh-CN" dirty="0"/>
              </a:p>
              <a:p>
                <a:r>
                  <a:rPr kumimoji="1" lang="zh-CN" altLang="en-US" dirty="0"/>
                  <a:t>过滤后的明文对总数约为</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m:t>
                    </m:r>
                    <m:f>
                      <m:fPr>
                        <m:ctrlPr>
                          <a:rPr kumimoji="1" lang="en-US" altLang="zh-CN"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7387</m:t>
                        </m:r>
                      </m:num>
                      <m:den>
                        <m:sSup>
                          <m:sSupPr>
                            <m:ctrlPr>
                              <a:rPr kumimoji="1" lang="en-US" altLang="zh-CN"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2</m:t>
                            </m:r>
                          </m:e>
                          <m:sup>
                            <m:r>
                              <a:rPr kumimoji="1" lang="en-US" altLang="zh-CN" b="0" i="1" smtClean="0">
                                <a:latin typeface="Cambria Math" panose="02040503050406030204" pitchFamily="18" charset="0"/>
                                <a:ea typeface="Cambria Math" panose="02040503050406030204" pitchFamily="18" charset="0"/>
                              </a:rPr>
                              <m:t>16</m:t>
                            </m:r>
                          </m:sup>
                        </m:sSup>
                      </m:den>
                    </m:f>
                  </m:oMath>
                </a14:m>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∙0.11</m:t>
                    </m:r>
                  </m:oMath>
                </a14:m>
                <a:endParaRPr kumimoji="1" lang="en-US" altLang="zh-CN" dirty="0"/>
              </a:p>
              <a:p>
                <a:r>
                  <a:rPr kumimoji="1" lang="zh-CN" altLang="en-US" dirty="0"/>
                  <a:t>每个错误密钥</a:t>
                </a:r>
                <a:r>
                  <a:rPr kumimoji="1" lang="zh-CN" altLang="en-US" dirty="0">
                    <a:solidFill>
                      <a:srgbClr val="C00000"/>
                    </a:solidFill>
                  </a:rPr>
                  <a:t>平均</a:t>
                </a:r>
                <a:r>
                  <a:rPr kumimoji="1" lang="zh-CN" altLang="en-US" dirty="0"/>
                  <a:t>被计数</a:t>
                </a:r>
                <a14:m>
                  <m:oMath xmlns:m="http://schemas.openxmlformats.org/officeDocument/2006/math">
                    <m:r>
                      <a:rPr kumimoji="1" lang="zh-CN" altLang="en-US" b="0" i="0" smtClean="0">
                        <a:latin typeface="Cambria Math" panose="02040503050406030204" pitchFamily="18" charset="0"/>
                        <a:ea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∙0.11∙4/</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2</m:t>
                        </m:r>
                      </m:e>
                      <m:sup>
                        <m:r>
                          <a:rPr kumimoji="1" lang="en-US" altLang="zh-CN" b="0" i="1" smtClean="0">
                            <a:latin typeface="Cambria Math" panose="02040503050406030204" pitchFamily="18" charset="0"/>
                            <a:ea typeface="Cambria Math" panose="02040503050406030204" pitchFamily="18" charset="0"/>
                          </a:rPr>
                          <m:t>4</m:t>
                        </m:r>
                      </m:sup>
                    </m:sSup>
                  </m:oMath>
                </a14:m>
                <a:r>
                  <a:rPr kumimoji="1" lang="en-US" altLang="zh-CN" dirty="0"/>
                  <a:t>=</a:t>
                </a:r>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i="1">
                        <a:latin typeface="Cambria Math" panose="02040503050406030204" pitchFamily="18" charset="0"/>
                        <a:ea typeface="Cambria Math" panose="02040503050406030204" pitchFamily="18" charset="0"/>
                      </a:rPr>
                      <m:t>∙</m:t>
                    </m:r>
                    <m:r>
                      <a:rPr kumimoji="1" lang="en-US" altLang="zh-CN" b="0" i="0" smtClean="0">
                        <a:latin typeface="Cambria Math" panose="02040503050406030204" pitchFamily="18" charset="0"/>
                        <a:ea typeface="Cambria Math" panose="02040503050406030204" pitchFamily="18" charset="0"/>
                      </a:rPr>
                      <m:t>0.0275</m:t>
                    </m:r>
                    <m:r>
                      <a:rPr kumimoji="1" lang="zh-CN" altLang="en-US" b="0" i="0" smtClean="0">
                        <a:latin typeface="Cambria Math" panose="02040503050406030204" pitchFamily="18" charset="0"/>
                        <a:ea typeface="Cambria Math" panose="02040503050406030204" pitchFamily="18" charset="0"/>
                      </a:rPr>
                      <m:t> </m:t>
                    </m:r>
                  </m:oMath>
                </a14:m>
                <a:r>
                  <a:rPr kumimoji="1" lang="zh-CN" altLang="en-US" dirty="0"/>
                  <a:t>次</a:t>
                </a:r>
                <a:endParaRPr kumimoji="1" lang="en-US" altLang="zh-CN" dirty="0"/>
              </a:p>
              <a:p>
                <a:r>
                  <a:rPr kumimoji="1" lang="zh-CN" altLang="en-US" dirty="0"/>
                  <a:t>取</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𝑡</m:t>
                    </m:r>
                    <m:r>
                      <a:rPr kumimoji="1" lang="en-US" altLang="zh-CN" b="0" i="1" smtClean="0">
                        <a:latin typeface="Cambria Math" panose="02040503050406030204" pitchFamily="18" charset="0"/>
                        <a:ea typeface="Cambria Math" panose="02040503050406030204" pitchFamily="18" charset="0"/>
                      </a:rPr>
                      <m:t>=500</m:t>
                    </m:r>
                  </m:oMath>
                </a14:m>
                <a:r>
                  <a:rPr kumimoji="1" lang="zh-CN" altLang="en-US" dirty="0"/>
                  <a:t>，可明显识别正确密钥</a:t>
                </a:r>
                <a:endParaRPr kumimoji="1" lang="en-US" altLang="zh-CN" dirty="0"/>
              </a:p>
              <a:p>
                <a:endParaRPr kumimoji="1" lang="en-US" altLang="zh-CN" dirty="0"/>
              </a:p>
              <a:p>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834A1FCC-6EE9-674C-8305-EBFF36B7760A}"/>
                  </a:ext>
                </a:extLst>
              </p:cNvPr>
              <p:cNvSpPr>
                <a:spLocks noGrp="1" noRot="1" noChangeAspect="1" noMove="1" noResize="1" noEditPoints="1" noAdjustHandles="1" noChangeArrowheads="1" noChangeShapeType="1" noTextEdit="1"/>
              </p:cNvSpPr>
              <p:nvPr>
                <p:ph idx="1"/>
              </p:nvPr>
            </p:nvSpPr>
            <p:spPr>
              <a:blipFill>
                <a:blip r:embed="rId2"/>
                <a:stretch>
                  <a:fillRect l="-858" t="-1018" r="-98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42278E1C-DC60-DB41-A3F8-848D5E682F1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2CD09C5-75E1-4379-83E0-879119D51412}" type="slidenum">
              <a:rPr kumimoji="0" lang="zh-CN" altLang="en-US" sz="1100" b="1" i="0" u="none" strike="noStrike" kern="1200" cap="none" spc="-70" normalizeH="0" baseline="0" noProof="0" smtClean="0">
                <a:ln>
                  <a:noFill/>
                </a:ln>
                <a:solidFill>
                  <a:srgbClr val="464653"/>
                </a:solidFill>
                <a:effectLst/>
                <a:uLnTx/>
                <a:uFillTx/>
                <a:latin typeface="Rockwell" panose="02060603020205020403"/>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zh-CN" altLang="en-US" sz="1100" b="1" i="0" u="none" strike="noStrike" kern="1200" cap="none" spc="-70" normalizeH="0" baseline="0" noProof="0" dirty="0">
              <a:ln>
                <a:noFill/>
              </a:ln>
              <a:solidFill>
                <a:srgbClr val="464653"/>
              </a:solidFill>
              <a:effectLst/>
              <a:uLnTx/>
              <a:uFillTx/>
              <a:latin typeface="Rockwell" panose="02060603020205020403"/>
              <a:cs typeface="+mn-cs"/>
            </a:endParaRPr>
          </a:p>
        </p:txBody>
      </p:sp>
    </p:spTree>
    <p:extLst>
      <p:ext uri="{BB962C8B-B14F-4D97-AF65-F5344CB8AC3E}">
        <p14:creationId xmlns:p14="http://schemas.microsoft.com/office/powerpoint/2010/main" val="7937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44229F7-F087-4443-8F25-1772AF28D7C7}"/>
              </a:ext>
            </a:extLst>
          </p:cNvPr>
          <p:cNvSpPr>
            <a:spLocks noGrp="1"/>
          </p:cNvSpPr>
          <p:nvPr>
            <p:ph type="title"/>
          </p:nvPr>
        </p:nvSpPr>
        <p:spPr/>
        <p:txBody>
          <a:bodyPr/>
          <a:lstStyle/>
          <a:p>
            <a:r>
              <a:rPr kumimoji="1" lang="zh-CN" altLang="en-US" dirty="0"/>
              <a:t>复杂度</a:t>
            </a:r>
          </a:p>
        </p:txBody>
      </p:sp>
      <p:sp>
        <p:nvSpPr>
          <p:cNvPr id="3" name="内容占位符 2">
            <a:extLst>
              <a:ext uri="{FF2B5EF4-FFF2-40B4-BE49-F238E27FC236}">
                <a16:creationId xmlns:a16="http://schemas.microsoft.com/office/drawing/2014/main" xmlns="" id="{5328A304-ED6E-D841-AF64-81453E532E0F}"/>
              </a:ext>
            </a:extLst>
          </p:cNvPr>
          <p:cNvSpPr>
            <a:spLocks noGrp="1"/>
          </p:cNvSpPr>
          <p:nvPr>
            <p:ph idx="1"/>
          </p:nvPr>
        </p:nvSpPr>
        <p:spPr>
          <a:xfrm>
            <a:off x="914400" y="1196751"/>
            <a:ext cx="10363200" cy="5441159"/>
          </a:xfrm>
        </p:spPr>
        <p:txBody>
          <a:bodyPr>
            <a:normAutofit fontScale="92500" lnSpcReduction="10000"/>
          </a:bodyPr>
          <a:lstStyle/>
          <a:p>
            <a:r>
              <a:rPr kumimoji="1" lang="zh-CN" altLang="en-US" dirty="0"/>
              <a:t>数据复杂度：</a:t>
            </a:r>
            <a:endParaRPr kumimoji="1" lang="en-US" altLang="zh-CN" dirty="0"/>
          </a:p>
          <a:p>
            <a:pPr lvl="1"/>
            <a:r>
              <a:rPr kumimoji="1" lang="zh-CN" altLang="en-US" dirty="0"/>
              <a:t>根据成功率来计算需要选择的明文对</a:t>
            </a:r>
            <a:endParaRPr kumimoji="1" lang="en-US" altLang="zh-CN" dirty="0"/>
          </a:p>
          <a:p>
            <a:pPr lvl="1"/>
            <a:r>
              <a:rPr kumimoji="1" lang="zh-CN" altLang="en-US" dirty="0"/>
              <a:t>具体攻击时可通过选择特殊的结构体，提高明文利用率等各种技巧</a:t>
            </a:r>
            <a:endParaRPr kumimoji="1" lang="en-US" altLang="zh-CN" dirty="0"/>
          </a:p>
          <a:p>
            <a:pPr lvl="1"/>
            <a:endParaRPr kumimoji="1" lang="en-US" altLang="zh-CN" dirty="0"/>
          </a:p>
          <a:p>
            <a:r>
              <a:rPr kumimoji="1" lang="zh-CN" altLang="en-US" dirty="0"/>
              <a:t>时间复杂度：</a:t>
            </a:r>
            <a:endParaRPr kumimoji="1" lang="en-US" altLang="zh-CN" dirty="0"/>
          </a:p>
          <a:p>
            <a:pPr lvl="1"/>
            <a:r>
              <a:rPr kumimoji="1" lang="zh-CN" altLang="en-US" dirty="0"/>
              <a:t>加密消息的时间，即明文量</a:t>
            </a:r>
            <a:endParaRPr kumimoji="1" lang="en-US" altLang="zh-CN" dirty="0"/>
          </a:p>
          <a:p>
            <a:pPr lvl="1"/>
            <a:r>
              <a:rPr kumimoji="1" lang="zh-CN" altLang="en-US" dirty="0"/>
              <a:t>组对，去噪的时间</a:t>
            </a:r>
            <a:endParaRPr kumimoji="1" lang="en-US" altLang="zh-CN" dirty="0"/>
          </a:p>
          <a:p>
            <a:pPr lvl="1"/>
            <a:r>
              <a:rPr kumimoji="1" lang="zh-CN" altLang="en-US" dirty="0"/>
              <a:t>求解密钥的时间</a:t>
            </a:r>
            <a:endParaRPr kumimoji="1" lang="en-US" altLang="zh-CN" dirty="0"/>
          </a:p>
          <a:p>
            <a:pPr lvl="1"/>
            <a:endParaRPr kumimoji="1" lang="en-US" altLang="zh-CN" dirty="0"/>
          </a:p>
          <a:p>
            <a:r>
              <a:rPr kumimoji="1" lang="zh-CN" altLang="en-US" dirty="0"/>
              <a:t>存储复杂度：</a:t>
            </a:r>
            <a:endParaRPr kumimoji="1" lang="en-US" altLang="zh-CN" dirty="0"/>
          </a:p>
          <a:p>
            <a:pPr lvl="1"/>
            <a:r>
              <a:rPr kumimoji="1" lang="zh-CN" altLang="en-US" dirty="0"/>
              <a:t>存储明文</a:t>
            </a:r>
            <a:endParaRPr kumimoji="1" lang="en-US" altLang="zh-CN" dirty="0"/>
          </a:p>
          <a:p>
            <a:pPr lvl="1"/>
            <a:r>
              <a:rPr kumimoji="1" lang="zh-CN" altLang="en-US" dirty="0"/>
              <a:t>预计算表</a:t>
            </a:r>
            <a:endParaRPr kumimoji="1" lang="en-US" altLang="zh-CN" dirty="0"/>
          </a:p>
          <a:p>
            <a:pPr lvl="1"/>
            <a:r>
              <a:rPr kumimoji="1" lang="zh-CN" altLang="en-US" dirty="0"/>
              <a:t>密钥的计数器</a:t>
            </a:r>
            <a:r>
              <a:rPr kumimoji="1" lang="en-US" altLang="zh-CN" i="1" dirty="0"/>
              <a:t>k</a:t>
            </a:r>
            <a:r>
              <a:rPr kumimoji="1" lang="en-US" altLang="zh-CN" dirty="0"/>
              <a:t>-bit</a:t>
            </a:r>
          </a:p>
          <a:p>
            <a:pPr lvl="1"/>
            <a:endParaRPr kumimoji="1" lang="zh-CN" altLang="en-US" dirty="0"/>
          </a:p>
        </p:txBody>
      </p:sp>
      <p:sp>
        <p:nvSpPr>
          <p:cNvPr id="4" name="灯片编号占位符 3">
            <a:extLst>
              <a:ext uri="{FF2B5EF4-FFF2-40B4-BE49-F238E27FC236}">
                <a16:creationId xmlns:a16="http://schemas.microsoft.com/office/drawing/2014/main" xmlns="" id="{B7776728-33D9-274E-82BC-C08AF8747C40}"/>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21</a:t>
            </a:fld>
            <a:endParaRPr lang="zh-CN" altLang="en-US" dirty="0">
              <a:solidFill>
                <a:srgbClr val="464653"/>
              </a:solidFill>
            </a:endParaRPr>
          </a:p>
        </p:txBody>
      </p:sp>
    </p:spTree>
    <p:extLst>
      <p:ext uri="{BB962C8B-B14F-4D97-AF65-F5344CB8AC3E}">
        <p14:creationId xmlns:p14="http://schemas.microsoft.com/office/powerpoint/2010/main" val="189328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0A80623D-FDD1-2041-A72F-91EE0FF163F5}"/>
              </a:ext>
            </a:extLst>
          </p:cNvPr>
          <p:cNvSpPr>
            <a:spLocks noGrp="1"/>
          </p:cNvSpPr>
          <p:nvPr>
            <p:ph type="title"/>
          </p:nvPr>
        </p:nvSpPr>
        <p:spPr/>
        <p:txBody>
          <a:bodyPr/>
          <a:lstStyle/>
          <a:p>
            <a:r>
              <a:rPr kumimoji="1" lang="zh-CN" altLang="en-US" dirty="0"/>
              <a:t>备注</a:t>
            </a:r>
          </a:p>
        </p:txBody>
      </p:sp>
      <p:sp>
        <p:nvSpPr>
          <p:cNvPr id="2" name="内容占位符 1">
            <a:extLst>
              <a:ext uri="{FF2B5EF4-FFF2-40B4-BE49-F238E27FC236}">
                <a16:creationId xmlns:a16="http://schemas.microsoft.com/office/drawing/2014/main" xmlns="" id="{0446EEFE-3DED-1641-8313-C1FD83587029}"/>
              </a:ext>
            </a:extLst>
          </p:cNvPr>
          <p:cNvSpPr>
            <a:spLocks noGrp="1"/>
          </p:cNvSpPr>
          <p:nvPr>
            <p:ph sz="quarter" idx="1"/>
          </p:nvPr>
        </p:nvSpPr>
        <p:spPr/>
        <p:txBody>
          <a:bodyPr/>
          <a:lstStyle/>
          <a:p>
            <a:r>
              <a:rPr kumimoji="1" lang="zh-CN" altLang="en-US" dirty="0"/>
              <a:t>差分分析基于的假设</a:t>
            </a:r>
            <a:endParaRPr kumimoji="1" lang="en-US" altLang="zh-CN" dirty="0"/>
          </a:p>
          <a:p>
            <a:pPr lvl="1"/>
            <a:r>
              <a:rPr kumimoji="1" lang="zh-CN" altLang="en-US" dirty="0"/>
              <a:t>轮密钥独立且均匀分布</a:t>
            </a:r>
            <a:endParaRPr kumimoji="1" lang="en-US" altLang="zh-CN" dirty="0"/>
          </a:p>
          <a:p>
            <a:pPr lvl="1"/>
            <a:r>
              <a:rPr kumimoji="1" lang="zh-CN" altLang="en-US" dirty="0"/>
              <a:t>随机等价假设：假设对大多数密钥而言，固定密钥下的差分传播概率与各轮密钥相互独立且均匀分布时的差分传播概率近似相等</a:t>
            </a:r>
            <a:endParaRPr kumimoji="1" lang="en-US" altLang="zh-CN" dirty="0"/>
          </a:p>
        </p:txBody>
      </p:sp>
    </p:spTree>
    <p:extLst>
      <p:ext uri="{BB962C8B-B14F-4D97-AF65-F5344CB8AC3E}">
        <p14:creationId xmlns:p14="http://schemas.microsoft.com/office/powerpoint/2010/main" val="2111222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0275CFC-57E4-1A47-9E73-C15A0DF33295}"/>
              </a:ext>
            </a:extLst>
          </p:cNvPr>
          <p:cNvSpPr>
            <a:spLocks noGrp="1"/>
          </p:cNvSpPr>
          <p:nvPr>
            <p:ph type="title"/>
          </p:nvPr>
        </p:nvSpPr>
        <p:spPr/>
        <p:txBody>
          <a:bodyPr/>
          <a:lstStyle/>
          <a:p>
            <a:r>
              <a:rPr kumimoji="1" lang="zh-CN" altLang="en-US" dirty="0"/>
              <a:t>小结</a:t>
            </a:r>
          </a:p>
        </p:txBody>
      </p:sp>
      <p:sp>
        <p:nvSpPr>
          <p:cNvPr id="3" name="内容占位符 2">
            <a:extLst>
              <a:ext uri="{FF2B5EF4-FFF2-40B4-BE49-F238E27FC236}">
                <a16:creationId xmlns:a16="http://schemas.microsoft.com/office/drawing/2014/main" xmlns="" id="{DA52E6AB-C672-FE47-9C77-20C602852E6E}"/>
              </a:ext>
            </a:extLst>
          </p:cNvPr>
          <p:cNvSpPr>
            <a:spLocks noGrp="1"/>
          </p:cNvSpPr>
          <p:nvPr>
            <p:ph idx="1"/>
          </p:nvPr>
        </p:nvSpPr>
        <p:spPr/>
        <p:txBody>
          <a:bodyPr>
            <a:normAutofit/>
          </a:bodyPr>
          <a:lstStyle/>
          <a:p>
            <a:r>
              <a:rPr kumimoji="1" lang="zh-CN" altLang="en-US" dirty="0"/>
              <a:t>去噪：筛除错误对</a:t>
            </a:r>
            <a:endParaRPr kumimoji="1" lang="en-US" altLang="zh-CN" dirty="0"/>
          </a:p>
          <a:p>
            <a:r>
              <a:rPr kumimoji="1" lang="zh-CN" altLang="en-US" dirty="0"/>
              <a:t>提取信息：解密钥有关的概率方程</a:t>
            </a:r>
            <a:endParaRPr kumimoji="1" lang="en-US" altLang="zh-CN" dirty="0"/>
          </a:p>
          <a:p>
            <a:r>
              <a:rPr kumimoji="1" lang="zh-CN" altLang="en-US" dirty="0"/>
              <a:t>信噪比和成功率的计算</a:t>
            </a:r>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xmlns="" id="{DD99DA12-0663-984F-BE85-14DDC69341F9}"/>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23</a:t>
            </a:fld>
            <a:endParaRPr lang="zh-CN" altLang="en-US" dirty="0">
              <a:solidFill>
                <a:srgbClr val="464653"/>
              </a:solidFill>
            </a:endParaRPr>
          </a:p>
        </p:txBody>
      </p:sp>
    </p:spTree>
    <p:extLst>
      <p:ext uri="{BB962C8B-B14F-4D97-AF65-F5344CB8AC3E}">
        <p14:creationId xmlns:p14="http://schemas.microsoft.com/office/powerpoint/2010/main" val="305056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A4B154E-3087-D049-BA50-35664E6C8623}"/>
              </a:ext>
            </a:extLst>
          </p:cNvPr>
          <p:cNvSpPr>
            <a:spLocks noGrp="1"/>
          </p:cNvSpPr>
          <p:nvPr>
            <p:ph type="title"/>
          </p:nvPr>
        </p:nvSpPr>
        <p:spPr/>
        <p:txBody>
          <a:bodyPr/>
          <a:lstStyle/>
          <a:p>
            <a:r>
              <a:rPr kumimoji="1" lang="zh-CN" altLang="en-US" dirty="0"/>
              <a:t>正确对和错误对对密钥计数的影响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4A7C7CDF-C34A-CB4C-B459-F9ABBD7964C2}"/>
                  </a:ext>
                </a:extLst>
              </p:cNvPr>
              <p:cNvSpPr>
                <a:spLocks noGrp="1"/>
              </p:cNvSpPr>
              <p:nvPr>
                <p:ph idx="1"/>
              </p:nvPr>
            </p:nvSpPr>
            <p:spPr>
              <a:xfrm>
                <a:off x="914400" y="1196751"/>
                <a:ext cx="10867292" cy="5326711"/>
              </a:xfrm>
            </p:spPr>
            <p:txBody>
              <a:bodyPr>
                <a:normAutofit fontScale="92500" lnSpcReduction="10000"/>
              </a:bodyPr>
              <a:lstStyle/>
              <a:p>
                <a:r>
                  <a:rPr kumimoji="1" lang="zh-CN" altLang="en-US" dirty="0"/>
                  <a:t>正确对，代入</a:t>
                </a:r>
                <a:r>
                  <a:rPr kumimoji="1" lang="en-US" altLang="zh-CN" dirty="0"/>
                  <a:t>S</a:t>
                </a:r>
                <a:r>
                  <a:rPr kumimoji="1" lang="zh-CN" altLang="en-US" dirty="0"/>
                  <a:t>盒有关的方程求解⇒解集中包含：正确密钥（一定包含，只有一个值）</a:t>
                </a:r>
                <a:r>
                  <a:rPr kumimoji="1" lang="en-US" altLang="zh-CN" dirty="0"/>
                  <a:t>+</a:t>
                </a:r>
                <a:r>
                  <a:rPr kumimoji="1" lang="zh-CN" altLang="en-US" dirty="0"/>
                  <a:t>错误密钥（取值不固定）</a:t>
                </a:r>
                <a:endParaRPr kumimoji="1" lang="en-US" altLang="zh-CN" dirty="0"/>
              </a:p>
              <a:p>
                <a:r>
                  <a:rPr kumimoji="1" lang="zh-CN" altLang="en-US" dirty="0"/>
                  <a:t>错误对，代入</a:t>
                </a:r>
                <a:r>
                  <a:rPr kumimoji="1" lang="en-US" altLang="zh-CN" dirty="0"/>
                  <a:t>S</a:t>
                </a:r>
                <a:r>
                  <a:rPr kumimoji="1" lang="zh-CN" altLang="en-US" dirty="0"/>
                  <a:t>盒有关的方程求解⇒解集中</a:t>
                </a:r>
                <a:r>
                  <a:rPr kumimoji="1" lang="zh-CN" altLang="en-US" dirty="0">
                    <a:solidFill>
                      <a:srgbClr val="FF0000"/>
                    </a:solidFill>
                  </a:rPr>
                  <a:t>只</a:t>
                </a:r>
                <a:r>
                  <a:rPr kumimoji="1" lang="zh-CN" altLang="en-US" dirty="0"/>
                  <a:t>包含：错误密钥（取值不固定）</a:t>
                </a:r>
                <a:endParaRPr kumimoji="1" lang="en-US" altLang="zh-CN" dirty="0"/>
              </a:p>
              <a:p>
                <a:r>
                  <a:rPr kumimoji="1" lang="zh-CN" altLang="en-US" dirty="0"/>
                  <a:t>正确密钥的判断：对解集中的每个解对应的计数器</a:t>
                </a:r>
                <a:r>
                  <a:rPr kumimoji="1" lang="en-US" altLang="zh-CN" dirty="0"/>
                  <a:t>+1</a:t>
                </a:r>
                <a:r>
                  <a:rPr kumimoji="1" lang="zh-CN" altLang="en-US" dirty="0"/>
                  <a:t>，计数器最大的为正确密钥</a:t>
                </a:r>
                <a:endParaRPr kumimoji="1" lang="en-US" altLang="zh-CN" dirty="0"/>
              </a:p>
              <a:p>
                <a:pPr lvl="1"/>
                <a:r>
                  <a:rPr kumimoji="1" lang="zh-CN" altLang="en-US" dirty="0"/>
                  <a:t>成功：输出（计数最大的）为真正的密钥</a:t>
                </a:r>
                <a:endParaRPr kumimoji="1" lang="en-US" altLang="zh-CN" dirty="0"/>
              </a:p>
              <a:p>
                <a:pPr lvl="1"/>
                <a:r>
                  <a:rPr kumimoji="1" lang="zh-CN" altLang="en-US" dirty="0"/>
                  <a:t>失败</a:t>
                </a:r>
                <a:endParaRPr kumimoji="1" lang="en-US" altLang="zh-CN" dirty="0"/>
              </a:p>
              <a:p>
                <a:r>
                  <a:rPr kumimoji="1" lang="zh-CN" altLang="en-US" dirty="0"/>
                  <a:t>正确对</a:t>
                </a:r>
                <a:r>
                  <a:rPr kumimoji="1" lang="en-US" altLang="zh-CN" dirty="0"/>
                  <a:t>0.08</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𝑁</m:t>
                    </m:r>
                  </m:oMath>
                </a14:m>
                <a:r>
                  <a:rPr kumimoji="1" lang="zh-CN" altLang="en-US" dirty="0"/>
                  <a:t>对，错误对</a:t>
                </a:r>
                <a:r>
                  <a:rPr kumimoji="1" lang="en-US" altLang="zh-CN" dirty="0"/>
                  <a:t>0.92</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𝑁</m:t>
                    </m:r>
                  </m:oMath>
                </a14:m>
                <a:r>
                  <a:rPr kumimoji="1" lang="zh-CN" altLang="en-US" dirty="0"/>
                  <a:t>对</a:t>
                </a:r>
                <a:endParaRPr kumimoji="1" lang="en-US" altLang="zh-CN" dirty="0"/>
              </a:p>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𝑇</m:t>
                        </m:r>
                      </m:e>
                      <m:sub>
                        <m:r>
                          <a:rPr kumimoji="1" lang="en-US" altLang="zh-CN" b="0" i="1" smtClean="0">
                            <a:latin typeface="Cambria Math" panose="02040503050406030204" pitchFamily="18" charset="0"/>
                          </a:rPr>
                          <m:t>0</m:t>
                        </m:r>
                      </m:sub>
                    </m:sSub>
                  </m:oMath>
                </a14:m>
                <a:r>
                  <a:rPr kumimoji="1" lang="zh-CN" altLang="en-US" dirty="0"/>
                  <a:t>：正确密钥的计数，</a:t>
                </a:r>
                <a:r>
                  <a:rPr kumimoji="1" lang="en-US" altLang="zh-CN" dirty="0"/>
                  <a:t>0.08</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𝑁</m:t>
                    </m:r>
                  </m:oMath>
                </a14:m>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oMath>
                </a14:m>
                <a:r>
                  <a:rPr kumimoji="1" lang="en-US" altLang="zh-CN" dirty="0"/>
                  <a:t>1</a:t>
                </a:r>
              </a:p>
              <a:p>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𝑇</m:t>
                        </m:r>
                      </m:e>
                      <m:sub>
                        <m:r>
                          <a:rPr kumimoji="1" lang="en-US" altLang="zh-CN" b="0" i="1" smtClean="0">
                            <a:latin typeface="Cambria Math" panose="02040503050406030204" pitchFamily="18" charset="0"/>
                          </a:rPr>
                          <m:t>𝑤</m:t>
                        </m:r>
                      </m:sub>
                    </m:sSub>
                  </m:oMath>
                </a14:m>
                <a:r>
                  <a:rPr kumimoji="1" lang="zh-CN" altLang="en-US" dirty="0"/>
                  <a:t>：错误密钥的</a:t>
                </a:r>
                <a:r>
                  <a:rPr kumimoji="1" lang="zh-CN" altLang="en-US" dirty="0">
                    <a:solidFill>
                      <a:srgbClr val="C00000"/>
                    </a:solidFill>
                  </a:rPr>
                  <a:t>平均</a:t>
                </a:r>
                <a:r>
                  <a:rPr kumimoji="1" lang="zh-CN" altLang="en-US" dirty="0"/>
                  <a:t>计数，</a:t>
                </a:r>
                <a:r>
                  <a:rPr kumimoji="1" lang="en-US" altLang="zh-CN" dirty="0"/>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𝑁</m:t>
                    </m:r>
                    <m:r>
                      <a:rPr kumimoji="1" lang="en-US" altLang="zh-CN" i="1" smtClean="0">
                        <a:latin typeface="Cambria Math" panose="02040503050406030204" pitchFamily="18" charset="0"/>
                        <a:ea typeface="Cambria Math" panose="02040503050406030204" pitchFamily="18" charset="0"/>
                      </a:rPr>
                      <m:t>∗</m:t>
                    </m:r>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16</m:t>
                        </m:r>
                      </m:den>
                    </m:f>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0.0625</m:t>
                    </m:r>
                    <m:r>
                      <a:rPr kumimoji="1" lang="en-US" altLang="zh-CN" i="1">
                        <a:latin typeface="Cambria Math" panose="02040503050406030204" pitchFamily="18" charset="0"/>
                        <a:ea typeface="Cambria Math" panose="02040503050406030204" pitchFamily="18" charset="0"/>
                      </a:rPr>
                      <m:t>𝑁</m:t>
                    </m:r>
                  </m:oMath>
                </a14:m>
                <a:endParaRPr kumimoji="1" lang="en-US" altLang="zh-CN" dirty="0"/>
              </a:p>
            </p:txBody>
          </p:sp>
        </mc:Choice>
        <mc:Fallback xmlns="">
          <p:sp>
            <p:nvSpPr>
              <p:cNvPr id="3" name="内容占位符 2">
                <a:extLst>
                  <a:ext uri="{FF2B5EF4-FFF2-40B4-BE49-F238E27FC236}">
                    <a16:creationId xmlns:a16="http://schemas.microsoft.com/office/drawing/2014/main" id="{4A7C7CDF-C34A-CB4C-B459-F9ABBD7964C2}"/>
                  </a:ext>
                </a:extLst>
              </p:cNvPr>
              <p:cNvSpPr>
                <a:spLocks noGrp="1" noRot="1" noChangeAspect="1" noMove="1" noResize="1" noEditPoints="1" noAdjustHandles="1" noChangeArrowheads="1" noChangeShapeType="1" noTextEdit="1"/>
              </p:cNvSpPr>
              <p:nvPr>
                <p:ph idx="1"/>
              </p:nvPr>
            </p:nvSpPr>
            <p:spPr>
              <a:xfrm>
                <a:off x="914400" y="1196751"/>
                <a:ext cx="10867292" cy="5326711"/>
              </a:xfrm>
              <a:blipFill>
                <a:blip r:embed="rId3"/>
                <a:stretch>
                  <a:fillRect l="-701" t="-190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75193832-8AE9-4A47-96A5-D2BC52A24779}"/>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3</a:t>
            </a:fld>
            <a:endParaRPr lang="zh-CN" altLang="en-US" dirty="0">
              <a:solidFill>
                <a:srgbClr val="464653"/>
              </a:solidFill>
            </a:endParaRPr>
          </a:p>
        </p:txBody>
      </p:sp>
      <p:grpSp>
        <p:nvGrpSpPr>
          <p:cNvPr id="5" name="组合 4">
            <a:extLst>
              <a:ext uri="{FF2B5EF4-FFF2-40B4-BE49-F238E27FC236}">
                <a16:creationId xmlns:a16="http://schemas.microsoft.com/office/drawing/2014/main" xmlns="" id="{47B02A66-0A0E-5641-8685-AD3E0B18AC3A}"/>
              </a:ext>
            </a:extLst>
          </p:cNvPr>
          <p:cNvGrpSpPr/>
          <p:nvPr/>
        </p:nvGrpSpPr>
        <p:grpSpPr>
          <a:xfrm>
            <a:off x="8496300" y="3701489"/>
            <a:ext cx="3454908" cy="2935236"/>
            <a:chOff x="8496300" y="3701489"/>
            <a:chExt cx="3454908" cy="2935236"/>
          </a:xfrm>
        </p:grpSpPr>
        <p:grpSp>
          <p:nvGrpSpPr>
            <p:cNvPr id="6" name="组合 5">
              <a:extLst>
                <a:ext uri="{FF2B5EF4-FFF2-40B4-BE49-F238E27FC236}">
                  <a16:creationId xmlns:a16="http://schemas.microsoft.com/office/drawing/2014/main" xmlns="" id="{25F11C35-9B44-6344-B5D3-8DC9EBF544B0}"/>
                </a:ext>
              </a:extLst>
            </p:cNvPr>
            <p:cNvGrpSpPr/>
            <p:nvPr/>
          </p:nvGrpSpPr>
          <p:grpSpPr>
            <a:xfrm>
              <a:off x="8496300" y="3701489"/>
              <a:ext cx="3454908" cy="2935236"/>
              <a:chOff x="5765800" y="2336800"/>
              <a:chExt cx="5930900" cy="4301111"/>
            </a:xfrm>
          </p:grpSpPr>
          <p:sp>
            <p:nvSpPr>
              <p:cNvPr id="12" name="椭圆 11">
                <a:extLst>
                  <a:ext uri="{FF2B5EF4-FFF2-40B4-BE49-F238E27FC236}">
                    <a16:creationId xmlns:a16="http://schemas.microsoft.com/office/drawing/2014/main" xmlns="" id="{866C2E2A-318C-294C-B0B1-746764906A3F}"/>
                  </a:ext>
                </a:extLst>
              </p:cNvPr>
              <p:cNvSpPr/>
              <p:nvPr/>
            </p:nvSpPr>
            <p:spPr>
              <a:xfrm>
                <a:off x="5765800" y="2336800"/>
                <a:ext cx="5930900" cy="4301111"/>
              </a:xfrm>
              <a:prstGeom prst="ellipse">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笑脸 12">
                <a:extLst>
                  <a:ext uri="{FF2B5EF4-FFF2-40B4-BE49-F238E27FC236}">
                    <a16:creationId xmlns:a16="http://schemas.microsoft.com/office/drawing/2014/main" xmlns="" id="{92D2092F-B011-864E-91EC-E4FA38D1B905}"/>
                  </a:ext>
                </a:extLst>
              </p:cNvPr>
              <p:cNvSpPr/>
              <p:nvPr/>
            </p:nvSpPr>
            <p:spPr>
              <a:xfrm>
                <a:off x="8263910" y="4133850"/>
                <a:ext cx="265959" cy="290004"/>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笑脸 13">
                <a:extLst>
                  <a:ext uri="{FF2B5EF4-FFF2-40B4-BE49-F238E27FC236}">
                    <a16:creationId xmlns:a16="http://schemas.microsoft.com/office/drawing/2014/main" xmlns="" id="{E1B7B46C-4F4E-B346-A3CB-F02AF1DA381B}"/>
                  </a:ext>
                </a:extLst>
              </p:cNvPr>
              <p:cNvSpPr/>
              <p:nvPr/>
            </p:nvSpPr>
            <p:spPr>
              <a:xfrm>
                <a:off x="7336810" y="4643326"/>
                <a:ext cx="265959" cy="290004"/>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笑脸 14">
                <a:extLst>
                  <a:ext uri="{FF2B5EF4-FFF2-40B4-BE49-F238E27FC236}">
                    <a16:creationId xmlns:a16="http://schemas.microsoft.com/office/drawing/2014/main" xmlns="" id="{258C3E6C-BF3A-B848-8DB9-0CB98C467B34}"/>
                  </a:ext>
                </a:extLst>
              </p:cNvPr>
              <p:cNvSpPr/>
              <p:nvPr/>
            </p:nvSpPr>
            <p:spPr>
              <a:xfrm>
                <a:off x="9140210" y="4286250"/>
                <a:ext cx="265959" cy="290004"/>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笑脸 15">
                <a:extLst>
                  <a:ext uri="{FF2B5EF4-FFF2-40B4-BE49-F238E27FC236}">
                    <a16:creationId xmlns:a16="http://schemas.microsoft.com/office/drawing/2014/main" xmlns="" id="{F6D5FB99-17B4-7D43-A45E-8E2691854482}"/>
                  </a:ext>
                </a:extLst>
              </p:cNvPr>
              <p:cNvSpPr/>
              <p:nvPr/>
            </p:nvSpPr>
            <p:spPr>
              <a:xfrm>
                <a:off x="8409960" y="5128363"/>
                <a:ext cx="265959" cy="290004"/>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爆炸形 1 16">
                <a:extLst>
                  <a:ext uri="{FF2B5EF4-FFF2-40B4-BE49-F238E27FC236}">
                    <a16:creationId xmlns:a16="http://schemas.microsoft.com/office/drawing/2014/main" xmlns="" id="{4F9E317F-B035-A04E-8450-E970FA8CA1A9}"/>
                  </a:ext>
                </a:extLst>
              </p:cNvPr>
              <p:cNvSpPr/>
              <p:nvPr/>
            </p:nvSpPr>
            <p:spPr>
              <a:xfrm>
                <a:off x="7512686" y="3071701"/>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爆炸形 1 17">
                <a:extLst>
                  <a:ext uri="{FF2B5EF4-FFF2-40B4-BE49-F238E27FC236}">
                    <a16:creationId xmlns:a16="http://schemas.microsoft.com/office/drawing/2014/main" xmlns="" id="{D3B77054-CF62-B649-8E80-AA583B63BA63}"/>
                  </a:ext>
                </a:extLst>
              </p:cNvPr>
              <p:cNvSpPr/>
              <p:nvPr/>
            </p:nvSpPr>
            <p:spPr>
              <a:xfrm>
                <a:off x="6081555" y="42862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爆炸形 1 18">
                <a:extLst>
                  <a:ext uri="{FF2B5EF4-FFF2-40B4-BE49-F238E27FC236}">
                    <a16:creationId xmlns:a16="http://schemas.microsoft.com/office/drawing/2014/main" xmlns="" id="{BA33BCF7-6DE5-914C-B705-333CC1CE68FD}"/>
                  </a:ext>
                </a:extLst>
              </p:cNvPr>
              <p:cNvSpPr/>
              <p:nvPr/>
            </p:nvSpPr>
            <p:spPr>
              <a:xfrm>
                <a:off x="10093961" y="30797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爆炸形 1 19">
                <a:extLst>
                  <a:ext uri="{FF2B5EF4-FFF2-40B4-BE49-F238E27FC236}">
                    <a16:creationId xmlns:a16="http://schemas.microsoft.com/office/drawing/2014/main" xmlns="" id="{CC909FC8-6FDB-EC40-AEEC-AB9B3AE50E57}"/>
                  </a:ext>
                </a:extLst>
              </p:cNvPr>
              <p:cNvSpPr/>
              <p:nvPr/>
            </p:nvSpPr>
            <p:spPr>
              <a:xfrm>
                <a:off x="9176386" y="2866209"/>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爆炸形 1 20">
                <a:extLst>
                  <a:ext uri="{FF2B5EF4-FFF2-40B4-BE49-F238E27FC236}">
                    <a16:creationId xmlns:a16="http://schemas.microsoft.com/office/drawing/2014/main" xmlns="" id="{3953871C-F652-DF4B-A92A-A7F85A71BCBB}"/>
                  </a:ext>
                </a:extLst>
              </p:cNvPr>
              <p:cNvSpPr/>
              <p:nvPr/>
            </p:nvSpPr>
            <p:spPr>
              <a:xfrm>
                <a:off x="7538086" y="530860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爆炸形 1 21">
                <a:extLst>
                  <a:ext uri="{FF2B5EF4-FFF2-40B4-BE49-F238E27FC236}">
                    <a16:creationId xmlns:a16="http://schemas.microsoft.com/office/drawing/2014/main" xmlns="" id="{E8C5B80C-EED3-3E45-ADD4-FE798AF49BA5}"/>
                  </a:ext>
                </a:extLst>
              </p:cNvPr>
              <p:cNvSpPr/>
              <p:nvPr/>
            </p:nvSpPr>
            <p:spPr>
              <a:xfrm>
                <a:off x="8632701" y="4273550"/>
                <a:ext cx="289085" cy="43500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爆炸形 1 22">
                <a:extLst>
                  <a:ext uri="{FF2B5EF4-FFF2-40B4-BE49-F238E27FC236}">
                    <a16:creationId xmlns:a16="http://schemas.microsoft.com/office/drawing/2014/main" xmlns="" id="{65A5ACD9-A1CE-F246-B61E-5871C022B3B0}"/>
                  </a:ext>
                </a:extLst>
              </p:cNvPr>
              <p:cNvSpPr/>
              <p:nvPr/>
            </p:nvSpPr>
            <p:spPr>
              <a:xfrm>
                <a:off x="7322980" y="3653609"/>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爆炸形 1 23">
                <a:extLst>
                  <a:ext uri="{FF2B5EF4-FFF2-40B4-BE49-F238E27FC236}">
                    <a16:creationId xmlns:a16="http://schemas.microsoft.com/office/drawing/2014/main" xmlns="" id="{DE33B116-2DAC-654F-9A53-2BEEBCA2FAD5}"/>
                  </a:ext>
                </a:extLst>
              </p:cNvPr>
              <p:cNvSpPr/>
              <p:nvPr/>
            </p:nvSpPr>
            <p:spPr>
              <a:xfrm>
                <a:off x="6742749" y="3757568"/>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爆炸形 1 24">
                <a:extLst>
                  <a:ext uri="{FF2B5EF4-FFF2-40B4-BE49-F238E27FC236}">
                    <a16:creationId xmlns:a16="http://schemas.microsoft.com/office/drawing/2014/main" xmlns="" id="{7C0F1C2B-3C74-864B-8888-F5F15E7CE876}"/>
                  </a:ext>
                </a:extLst>
              </p:cNvPr>
              <p:cNvSpPr/>
              <p:nvPr/>
            </p:nvSpPr>
            <p:spPr>
              <a:xfrm>
                <a:off x="10627361" y="3598566"/>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爆炸形 1 25">
                <a:extLst>
                  <a:ext uri="{FF2B5EF4-FFF2-40B4-BE49-F238E27FC236}">
                    <a16:creationId xmlns:a16="http://schemas.microsoft.com/office/drawing/2014/main" xmlns="" id="{8E6320CB-81DE-3240-BA28-38362925EF69}"/>
                  </a:ext>
                </a:extLst>
              </p:cNvPr>
              <p:cNvSpPr/>
              <p:nvPr/>
            </p:nvSpPr>
            <p:spPr>
              <a:xfrm>
                <a:off x="8134986" y="2529659"/>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爆炸形 1 26">
                <a:extLst>
                  <a:ext uri="{FF2B5EF4-FFF2-40B4-BE49-F238E27FC236}">
                    <a16:creationId xmlns:a16="http://schemas.microsoft.com/office/drawing/2014/main" xmlns="" id="{DDF299E6-4804-5A47-A8A6-BF7EE3FB6441}"/>
                  </a:ext>
                </a:extLst>
              </p:cNvPr>
              <p:cNvSpPr/>
              <p:nvPr/>
            </p:nvSpPr>
            <p:spPr>
              <a:xfrm>
                <a:off x="7817486" y="3291363"/>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爆炸形 1 27">
                <a:extLst>
                  <a:ext uri="{FF2B5EF4-FFF2-40B4-BE49-F238E27FC236}">
                    <a16:creationId xmlns:a16="http://schemas.microsoft.com/office/drawing/2014/main" xmlns="" id="{9F24654D-FF77-D04A-9728-EA902CD99D8E}"/>
                  </a:ext>
                </a:extLst>
              </p:cNvPr>
              <p:cNvSpPr/>
              <p:nvPr/>
            </p:nvSpPr>
            <p:spPr>
              <a:xfrm>
                <a:off x="7082474" y="42481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爆炸形 1 28">
                <a:extLst>
                  <a:ext uri="{FF2B5EF4-FFF2-40B4-BE49-F238E27FC236}">
                    <a16:creationId xmlns:a16="http://schemas.microsoft.com/office/drawing/2014/main" xmlns="" id="{E8F52609-D44A-0741-A9BD-9861315D9233}"/>
                  </a:ext>
                </a:extLst>
              </p:cNvPr>
              <p:cNvSpPr/>
              <p:nvPr/>
            </p:nvSpPr>
            <p:spPr>
              <a:xfrm>
                <a:off x="11225848" y="46164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爆炸形 1 29">
                <a:extLst>
                  <a:ext uri="{FF2B5EF4-FFF2-40B4-BE49-F238E27FC236}">
                    <a16:creationId xmlns:a16="http://schemas.microsoft.com/office/drawing/2014/main" xmlns="" id="{77577DE4-1559-5D40-BCC1-078ADF276FB0}"/>
                  </a:ext>
                </a:extLst>
              </p:cNvPr>
              <p:cNvSpPr/>
              <p:nvPr/>
            </p:nvSpPr>
            <p:spPr>
              <a:xfrm>
                <a:off x="8274686" y="3278998"/>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爆炸形 1 30">
                <a:extLst>
                  <a:ext uri="{FF2B5EF4-FFF2-40B4-BE49-F238E27FC236}">
                    <a16:creationId xmlns:a16="http://schemas.microsoft.com/office/drawing/2014/main" xmlns="" id="{8290D9E4-34F8-1749-BF18-446BC1F17074}"/>
                  </a:ext>
                </a:extLst>
              </p:cNvPr>
              <p:cNvSpPr/>
              <p:nvPr/>
            </p:nvSpPr>
            <p:spPr>
              <a:xfrm>
                <a:off x="7968299" y="3877922"/>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爆炸形 1 31">
                <a:extLst>
                  <a:ext uri="{FF2B5EF4-FFF2-40B4-BE49-F238E27FC236}">
                    <a16:creationId xmlns:a16="http://schemas.microsoft.com/office/drawing/2014/main" xmlns="" id="{AD70836C-4B23-684B-AA3C-BEB936BF87F1}"/>
                  </a:ext>
                </a:extLst>
              </p:cNvPr>
              <p:cNvSpPr/>
              <p:nvPr/>
            </p:nvSpPr>
            <p:spPr>
              <a:xfrm>
                <a:off x="6536373" y="43370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爆炸形 1 32">
                <a:extLst>
                  <a:ext uri="{FF2B5EF4-FFF2-40B4-BE49-F238E27FC236}">
                    <a16:creationId xmlns:a16="http://schemas.microsoft.com/office/drawing/2014/main" xmlns="" id="{EB978AE8-9F3C-1642-B7F4-BC324D20364C}"/>
                  </a:ext>
                </a:extLst>
              </p:cNvPr>
              <p:cNvSpPr/>
              <p:nvPr/>
            </p:nvSpPr>
            <p:spPr>
              <a:xfrm>
                <a:off x="10068561" y="38925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爆炸形 1 33">
                <a:extLst>
                  <a:ext uri="{FF2B5EF4-FFF2-40B4-BE49-F238E27FC236}">
                    <a16:creationId xmlns:a16="http://schemas.microsoft.com/office/drawing/2014/main" xmlns="" id="{13F6CDA8-1016-1641-B531-C2DB36FD54CF}"/>
                  </a:ext>
                </a:extLst>
              </p:cNvPr>
              <p:cNvSpPr/>
              <p:nvPr/>
            </p:nvSpPr>
            <p:spPr>
              <a:xfrm>
                <a:off x="9049386" y="330953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爆炸形 1 34">
                <a:extLst>
                  <a:ext uri="{FF2B5EF4-FFF2-40B4-BE49-F238E27FC236}">
                    <a16:creationId xmlns:a16="http://schemas.microsoft.com/office/drawing/2014/main" xmlns="" id="{CC009088-7A0C-7245-896E-4A3A86265ACF}"/>
                  </a:ext>
                </a:extLst>
              </p:cNvPr>
              <p:cNvSpPr/>
              <p:nvPr/>
            </p:nvSpPr>
            <p:spPr>
              <a:xfrm>
                <a:off x="8427086" y="6042618"/>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爆炸形 1 35">
                <a:extLst>
                  <a:ext uri="{FF2B5EF4-FFF2-40B4-BE49-F238E27FC236}">
                    <a16:creationId xmlns:a16="http://schemas.microsoft.com/office/drawing/2014/main" xmlns="" id="{AB063890-11E0-FD40-BCAE-BFB4927790F4}"/>
                  </a:ext>
                </a:extLst>
              </p:cNvPr>
              <p:cNvSpPr/>
              <p:nvPr/>
            </p:nvSpPr>
            <p:spPr>
              <a:xfrm>
                <a:off x="6256975" y="4835748"/>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爆炸形 1 36">
                <a:extLst>
                  <a:ext uri="{FF2B5EF4-FFF2-40B4-BE49-F238E27FC236}">
                    <a16:creationId xmlns:a16="http://schemas.microsoft.com/office/drawing/2014/main" xmlns="" id="{35051603-4F5F-094E-9FB6-5F5B2E5F091E}"/>
                  </a:ext>
                </a:extLst>
              </p:cNvPr>
              <p:cNvSpPr/>
              <p:nvPr/>
            </p:nvSpPr>
            <p:spPr>
              <a:xfrm>
                <a:off x="10490835" y="41465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爆炸形 1 37">
                <a:extLst>
                  <a:ext uri="{FF2B5EF4-FFF2-40B4-BE49-F238E27FC236}">
                    <a16:creationId xmlns:a16="http://schemas.microsoft.com/office/drawing/2014/main" xmlns="" id="{078A4C4F-AD6E-9C46-A173-F5B1FD8F3887}"/>
                  </a:ext>
                </a:extLst>
              </p:cNvPr>
              <p:cNvSpPr/>
              <p:nvPr/>
            </p:nvSpPr>
            <p:spPr>
              <a:xfrm>
                <a:off x="8579486" y="3748859"/>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爆炸形 1 38">
                <a:extLst>
                  <a:ext uri="{FF2B5EF4-FFF2-40B4-BE49-F238E27FC236}">
                    <a16:creationId xmlns:a16="http://schemas.microsoft.com/office/drawing/2014/main" xmlns="" id="{AC55C9F9-297F-8E41-8C76-DB0ED1197ADA}"/>
                  </a:ext>
                </a:extLst>
              </p:cNvPr>
              <p:cNvSpPr/>
              <p:nvPr/>
            </p:nvSpPr>
            <p:spPr>
              <a:xfrm>
                <a:off x="9250999" y="5846132"/>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爆炸形 1 39">
                <a:extLst>
                  <a:ext uri="{FF2B5EF4-FFF2-40B4-BE49-F238E27FC236}">
                    <a16:creationId xmlns:a16="http://schemas.microsoft.com/office/drawing/2014/main" xmlns="" id="{61D9774F-4023-2C49-8C69-268E8FA1E2A8}"/>
                  </a:ext>
                </a:extLst>
              </p:cNvPr>
              <p:cNvSpPr/>
              <p:nvPr/>
            </p:nvSpPr>
            <p:spPr>
              <a:xfrm>
                <a:off x="7910354" y="4768257"/>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爆炸形 1 40">
                <a:extLst>
                  <a:ext uri="{FF2B5EF4-FFF2-40B4-BE49-F238E27FC236}">
                    <a16:creationId xmlns:a16="http://schemas.microsoft.com/office/drawing/2014/main" xmlns="" id="{A3F56B8D-68B6-F34D-806C-F7D81D6DD624}"/>
                  </a:ext>
                </a:extLst>
              </p:cNvPr>
              <p:cNvSpPr/>
              <p:nvPr/>
            </p:nvSpPr>
            <p:spPr>
              <a:xfrm>
                <a:off x="10742994" y="4643326"/>
                <a:ext cx="231268"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爆炸形 1 41">
                <a:extLst>
                  <a:ext uri="{FF2B5EF4-FFF2-40B4-BE49-F238E27FC236}">
                    <a16:creationId xmlns:a16="http://schemas.microsoft.com/office/drawing/2014/main" xmlns="" id="{7F8509E5-A133-E042-889E-450E48E9899A}"/>
                  </a:ext>
                </a:extLst>
              </p:cNvPr>
              <p:cNvSpPr/>
              <p:nvPr/>
            </p:nvSpPr>
            <p:spPr>
              <a:xfrm>
                <a:off x="9250999" y="3821855"/>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爆炸形 1 42">
                <a:extLst>
                  <a:ext uri="{FF2B5EF4-FFF2-40B4-BE49-F238E27FC236}">
                    <a16:creationId xmlns:a16="http://schemas.microsoft.com/office/drawing/2014/main" xmlns="" id="{7ABB023C-2E9F-704A-B801-46CC938E91EB}"/>
                  </a:ext>
                </a:extLst>
              </p:cNvPr>
              <p:cNvSpPr/>
              <p:nvPr/>
            </p:nvSpPr>
            <p:spPr>
              <a:xfrm>
                <a:off x="6869749" y="5684726"/>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爆炸形 1 43">
                <a:extLst>
                  <a:ext uri="{FF2B5EF4-FFF2-40B4-BE49-F238E27FC236}">
                    <a16:creationId xmlns:a16="http://schemas.microsoft.com/office/drawing/2014/main" xmlns="" id="{B3D209DD-DDBC-C140-9F84-5E9050D58149}"/>
                  </a:ext>
                </a:extLst>
              </p:cNvPr>
              <p:cNvSpPr/>
              <p:nvPr/>
            </p:nvSpPr>
            <p:spPr>
              <a:xfrm>
                <a:off x="6676074" y="50228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爆炸形 1 44">
                <a:extLst>
                  <a:ext uri="{FF2B5EF4-FFF2-40B4-BE49-F238E27FC236}">
                    <a16:creationId xmlns:a16="http://schemas.microsoft.com/office/drawing/2014/main" xmlns="" id="{D4136552-0C3D-EA49-BA2A-DC3D7730F0AE}"/>
                  </a:ext>
                </a:extLst>
              </p:cNvPr>
              <p:cNvSpPr/>
              <p:nvPr/>
            </p:nvSpPr>
            <p:spPr>
              <a:xfrm>
                <a:off x="9509761" y="45148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爆炸形 1 45">
                <a:extLst>
                  <a:ext uri="{FF2B5EF4-FFF2-40B4-BE49-F238E27FC236}">
                    <a16:creationId xmlns:a16="http://schemas.microsoft.com/office/drawing/2014/main" xmlns="" id="{755C0C66-EBA0-B540-9CED-24EB443DEA89}"/>
                  </a:ext>
                </a:extLst>
              </p:cNvPr>
              <p:cNvSpPr/>
              <p:nvPr/>
            </p:nvSpPr>
            <p:spPr>
              <a:xfrm>
                <a:off x="7626986" y="4229464"/>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爆炸形 1 46">
                <a:extLst>
                  <a:ext uri="{FF2B5EF4-FFF2-40B4-BE49-F238E27FC236}">
                    <a16:creationId xmlns:a16="http://schemas.microsoft.com/office/drawing/2014/main" xmlns="" id="{3A97074F-E947-2C47-8DBA-6979AB49DAC6}"/>
                  </a:ext>
                </a:extLst>
              </p:cNvPr>
              <p:cNvSpPr/>
              <p:nvPr/>
            </p:nvSpPr>
            <p:spPr>
              <a:xfrm>
                <a:off x="8579486" y="55816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爆炸形 1 47">
                <a:extLst>
                  <a:ext uri="{FF2B5EF4-FFF2-40B4-BE49-F238E27FC236}">
                    <a16:creationId xmlns:a16="http://schemas.microsoft.com/office/drawing/2014/main" xmlns="" id="{28DA5DAE-D9F2-6C4B-8689-2E9A3A4D5799}"/>
                  </a:ext>
                </a:extLst>
              </p:cNvPr>
              <p:cNvSpPr/>
              <p:nvPr/>
            </p:nvSpPr>
            <p:spPr>
              <a:xfrm>
                <a:off x="7844474" y="58610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爆炸形 1 48">
                <a:extLst>
                  <a:ext uri="{FF2B5EF4-FFF2-40B4-BE49-F238E27FC236}">
                    <a16:creationId xmlns:a16="http://schemas.microsoft.com/office/drawing/2014/main" xmlns="" id="{87C2C31B-1E70-A64E-AD63-D2539D61022F}"/>
                  </a:ext>
                </a:extLst>
              </p:cNvPr>
              <p:cNvSpPr/>
              <p:nvPr/>
            </p:nvSpPr>
            <p:spPr>
              <a:xfrm>
                <a:off x="10678161" y="5353050"/>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爆炸形 1 49">
                <a:extLst>
                  <a:ext uri="{FF2B5EF4-FFF2-40B4-BE49-F238E27FC236}">
                    <a16:creationId xmlns:a16="http://schemas.microsoft.com/office/drawing/2014/main" xmlns="" id="{8FFCFAA9-722B-5040-B7CF-CACF1E74D793}"/>
                  </a:ext>
                </a:extLst>
              </p:cNvPr>
              <p:cNvSpPr/>
              <p:nvPr/>
            </p:nvSpPr>
            <p:spPr>
              <a:xfrm>
                <a:off x="9036686" y="5056959"/>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爆炸形 1 50">
                <a:extLst>
                  <a:ext uri="{FF2B5EF4-FFF2-40B4-BE49-F238E27FC236}">
                    <a16:creationId xmlns:a16="http://schemas.microsoft.com/office/drawing/2014/main" xmlns="" id="{13CD18E3-BC51-644B-9FBE-2EFCFBA4E409}"/>
                  </a:ext>
                </a:extLst>
              </p:cNvPr>
              <p:cNvSpPr/>
              <p:nvPr/>
            </p:nvSpPr>
            <p:spPr>
              <a:xfrm>
                <a:off x="8107998" y="5365164"/>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爆炸形 1 51">
                <a:extLst>
                  <a:ext uri="{FF2B5EF4-FFF2-40B4-BE49-F238E27FC236}">
                    <a16:creationId xmlns:a16="http://schemas.microsoft.com/office/drawing/2014/main" xmlns="" id="{C76B4B42-9B57-A04B-BDDC-C45D6A554E3B}"/>
                  </a:ext>
                </a:extLst>
              </p:cNvPr>
              <p:cNvSpPr/>
              <p:nvPr/>
            </p:nvSpPr>
            <p:spPr>
              <a:xfrm>
                <a:off x="7372986" y="5644564"/>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爆炸形 1 52">
                <a:extLst>
                  <a:ext uri="{FF2B5EF4-FFF2-40B4-BE49-F238E27FC236}">
                    <a16:creationId xmlns:a16="http://schemas.microsoft.com/office/drawing/2014/main" xmlns="" id="{A0B19FD4-E969-964E-A2E5-680AE3900139}"/>
                  </a:ext>
                </a:extLst>
              </p:cNvPr>
              <p:cNvSpPr/>
              <p:nvPr/>
            </p:nvSpPr>
            <p:spPr>
              <a:xfrm>
                <a:off x="9785986" y="5242663"/>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爆炸形 1 53">
                <a:extLst>
                  <a:ext uri="{FF2B5EF4-FFF2-40B4-BE49-F238E27FC236}">
                    <a16:creationId xmlns:a16="http://schemas.microsoft.com/office/drawing/2014/main" xmlns="" id="{BD2D0D20-5274-4A4D-98A5-6A025A94EFB8}"/>
                  </a:ext>
                </a:extLst>
              </p:cNvPr>
              <p:cNvSpPr/>
              <p:nvPr/>
            </p:nvSpPr>
            <p:spPr>
              <a:xfrm>
                <a:off x="8565198" y="4840473"/>
                <a:ext cx="231269" cy="3625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爆炸形 1 6">
              <a:extLst>
                <a:ext uri="{FF2B5EF4-FFF2-40B4-BE49-F238E27FC236}">
                  <a16:creationId xmlns:a16="http://schemas.microsoft.com/office/drawing/2014/main" xmlns="" id="{9C5026EB-31AB-2D40-B6B3-96AC32271780}"/>
                </a:ext>
              </a:extLst>
            </p:cNvPr>
            <p:cNvSpPr/>
            <p:nvPr/>
          </p:nvSpPr>
          <p:spPr>
            <a:xfrm>
              <a:off x="10829657" y="5472645"/>
              <a:ext cx="134720" cy="2473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爆炸形 1 7">
              <a:extLst>
                <a:ext uri="{FF2B5EF4-FFF2-40B4-BE49-F238E27FC236}">
                  <a16:creationId xmlns:a16="http://schemas.microsoft.com/office/drawing/2014/main" xmlns="" id="{97C448E6-E037-D246-A997-C06487FCF273}"/>
                </a:ext>
              </a:extLst>
            </p:cNvPr>
            <p:cNvSpPr/>
            <p:nvPr/>
          </p:nvSpPr>
          <p:spPr>
            <a:xfrm>
              <a:off x="11237898" y="5535162"/>
              <a:ext cx="134720" cy="2473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爆炸形 1 8">
              <a:extLst>
                <a:ext uri="{FF2B5EF4-FFF2-40B4-BE49-F238E27FC236}">
                  <a16:creationId xmlns:a16="http://schemas.microsoft.com/office/drawing/2014/main" xmlns="" id="{DDFFB03D-4FEE-6F49-BA88-A429B82E7F42}"/>
                </a:ext>
              </a:extLst>
            </p:cNvPr>
            <p:cNvSpPr/>
            <p:nvPr/>
          </p:nvSpPr>
          <p:spPr>
            <a:xfrm>
              <a:off x="10703446" y="4497690"/>
              <a:ext cx="134720" cy="2473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爆炸形 1 9">
              <a:extLst>
                <a:ext uri="{FF2B5EF4-FFF2-40B4-BE49-F238E27FC236}">
                  <a16:creationId xmlns:a16="http://schemas.microsoft.com/office/drawing/2014/main" xmlns="" id="{D8CA94EE-DB34-5347-BC64-E4ECAE584F15}"/>
                </a:ext>
              </a:extLst>
            </p:cNvPr>
            <p:cNvSpPr/>
            <p:nvPr/>
          </p:nvSpPr>
          <p:spPr>
            <a:xfrm>
              <a:off x="11057923" y="5853247"/>
              <a:ext cx="134720" cy="2473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爆炸形 1 10">
              <a:extLst>
                <a:ext uri="{FF2B5EF4-FFF2-40B4-BE49-F238E27FC236}">
                  <a16:creationId xmlns:a16="http://schemas.microsoft.com/office/drawing/2014/main" xmlns="" id="{AA08A1AA-95FB-9E4D-8C30-3D1E28A697F0}"/>
                </a:ext>
              </a:extLst>
            </p:cNvPr>
            <p:cNvSpPr/>
            <p:nvPr/>
          </p:nvSpPr>
          <p:spPr>
            <a:xfrm>
              <a:off x="10946020" y="6235052"/>
              <a:ext cx="134720" cy="2473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 name="矩形 54">
            <a:extLst>
              <a:ext uri="{FF2B5EF4-FFF2-40B4-BE49-F238E27FC236}">
                <a16:creationId xmlns:a16="http://schemas.microsoft.com/office/drawing/2014/main" xmlns="" id="{2091BED0-0530-F245-A59D-21B039A56E53}"/>
              </a:ext>
            </a:extLst>
          </p:cNvPr>
          <p:cNvSpPr/>
          <p:nvPr/>
        </p:nvSpPr>
        <p:spPr>
          <a:xfrm>
            <a:off x="7763594" y="5925626"/>
            <a:ext cx="1044401" cy="523220"/>
          </a:xfrm>
          <a:prstGeom prst="rect">
            <a:avLst/>
          </a:prstGeom>
          <a:noFill/>
        </p:spPr>
        <p:txBody>
          <a:bodyPr wrap="squar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筛选！</a:t>
            </a:r>
          </a:p>
        </p:txBody>
      </p:sp>
    </p:spTree>
    <p:extLst>
      <p:ext uri="{BB962C8B-B14F-4D97-AF65-F5344CB8AC3E}">
        <p14:creationId xmlns:p14="http://schemas.microsoft.com/office/powerpoint/2010/main" val="22981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blinds(horizontal)">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blinds(horizontal)">
                                      <p:cBhvr>
                                        <p:cTn id="4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7D0CF40-668C-1C43-956F-C85BED1DCF39}"/>
              </a:ext>
            </a:extLst>
          </p:cNvPr>
          <p:cNvSpPr>
            <a:spLocks noGrp="1"/>
          </p:cNvSpPr>
          <p:nvPr>
            <p:ph type="title"/>
          </p:nvPr>
        </p:nvSpPr>
        <p:spPr/>
        <p:txBody>
          <a:bodyPr/>
          <a:lstStyle/>
          <a:p>
            <a:r>
              <a:rPr kumimoji="1" lang="zh-CN" altLang="en-US" dirty="0"/>
              <a:t>教学目标</a:t>
            </a:r>
          </a:p>
        </p:txBody>
      </p:sp>
      <p:sp>
        <p:nvSpPr>
          <p:cNvPr id="3" name="内容占位符 2">
            <a:extLst>
              <a:ext uri="{FF2B5EF4-FFF2-40B4-BE49-F238E27FC236}">
                <a16:creationId xmlns:a16="http://schemas.microsoft.com/office/drawing/2014/main" xmlns="" id="{EC79A638-D9CC-F148-85CC-A0114CE42A3E}"/>
              </a:ext>
            </a:extLst>
          </p:cNvPr>
          <p:cNvSpPr>
            <a:spLocks noGrp="1"/>
          </p:cNvSpPr>
          <p:nvPr>
            <p:ph idx="1"/>
          </p:nvPr>
        </p:nvSpPr>
        <p:spPr/>
        <p:txBody>
          <a:bodyPr/>
          <a:lstStyle/>
          <a:p>
            <a:r>
              <a:rPr kumimoji="1" lang="zh-CN" altLang="en-US" dirty="0"/>
              <a:t>掌握</a:t>
            </a:r>
            <a:r>
              <a:rPr kumimoji="1" lang="en-US" altLang="zh-CN" dirty="0"/>
              <a:t>5</a:t>
            </a:r>
            <a:r>
              <a:rPr kumimoji="1" lang="zh-CN" altLang="en-US" dirty="0"/>
              <a:t>轮</a:t>
            </a:r>
            <a:r>
              <a:rPr kumimoji="1" lang="en-US" altLang="zh-CN" dirty="0" err="1"/>
              <a:t>CipherFour</a:t>
            </a:r>
            <a:r>
              <a:rPr kumimoji="1" lang="zh-CN" altLang="en-US" dirty="0"/>
              <a:t>算法的密钥恢复攻击流程</a:t>
            </a:r>
            <a:endParaRPr kumimoji="1" lang="en-US" altLang="zh-CN" dirty="0"/>
          </a:p>
          <a:p>
            <a:pPr lvl="1"/>
            <a:r>
              <a:rPr kumimoji="1" lang="zh-CN" altLang="en-US" dirty="0"/>
              <a:t>去噪、提取信息</a:t>
            </a:r>
            <a:endParaRPr kumimoji="1" lang="en-US" altLang="zh-CN" dirty="0"/>
          </a:p>
          <a:p>
            <a:r>
              <a:rPr kumimoji="1" lang="zh-CN" altLang="en-US" dirty="0"/>
              <a:t>分析攻击复杂度</a:t>
            </a:r>
            <a:endParaRPr kumimoji="1" lang="en-US" altLang="zh-CN" dirty="0"/>
          </a:p>
          <a:p>
            <a:r>
              <a:rPr kumimoji="1" lang="zh-CN" altLang="en-US" dirty="0"/>
              <a:t>理解成功率的计算模型</a:t>
            </a:r>
          </a:p>
        </p:txBody>
      </p:sp>
      <p:sp>
        <p:nvSpPr>
          <p:cNvPr id="4" name="灯片编号占位符 3">
            <a:extLst>
              <a:ext uri="{FF2B5EF4-FFF2-40B4-BE49-F238E27FC236}">
                <a16:creationId xmlns:a16="http://schemas.microsoft.com/office/drawing/2014/main" xmlns="" id="{96FB6803-5268-174A-836C-867BAD5EF336}"/>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4</a:t>
            </a:fld>
            <a:endParaRPr lang="zh-CN" altLang="en-US" dirty="0">
              <a:solidFill>
                <a:srgbClr val="464653"/>
              </a:solidFill>
            </a:endParaRPr>
          </a:p>
        </p:txBody>
      </p:sp>
    </p:spTree>
    <p:extLst>
      <p:ext uri="{BB962C8B-B14F-4D97-AF65-F5344CB8AC3E}">
        <p14:creationId xmlns:p14="http://schemas.microsoft.com/office/powerpoint/2010/main" val="156337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0E75B65-71D9-CB40-BE5F-5CF1B3A54FF9}"/>
              </a:ext>
            </a:extLst>
          </p:cNvPr>
          <p:cNvSpPr>
            <a:spLocks noGrp="1"/>
          </p:cNvSpPr>
          <p:nvPr>
            <p:ph type="title"/>
          </p:nvPr>
        </p:nvSpPr>
        <p:spPr/>
        <p:txBody>
          <a:bodyPr/>
          <a:lstStyle/>
          <a:p>
            <a:r>
              <a:rPr kumimoji="1" lang="zh-CN" altLang="en-US" dirty="0"/>
              <a:t>去噪</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02FF1FE2-AB63-0540-A9B1-CD6D3ECEB31C}"/>
                  </a:ext>
                </a:extLst>
              </p:cNvPr>
              <p:cNvSpPr>
                <a:spLocks noGrp="1"/>
              </p:cNvSpPr>
              <p:nvPr>
                <p:ph idx="1"/>
              </p:nvPr>
            </p:nvSpPr>
            <p:spPr/>
            <p:txBody>
              <a:bodyPr>
                <a:normAutofit/>
              </a:bodyPr>
              <a:lstStyle/>
              <a:p>
                <a:r>
                  <a:rPr kumimoji="1" lang="zh-CN" altLang="en-US" dirty="0"/>
                  <a:t>非零差分：方程</a:t>
                </a:r>
                <a:r>
                  <a:rPr kumimoji="1" lang="en-US" altLang="zh-CN" dirty="0">
                    <a:solidFill>
                      <a:srgbClr val="C00000"/>
                    </a:solidFill>
                  </a:rPr>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𝑆</m:t>
                        </m:r>
                      </m:e>
                      <m:sup>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i="1">
                            <a:ln w="0"/>
                            <a:effectLst>
                              <a:outerShdw blurRad="38100" dist="19050" dir="2700000" algn="tl" rotWithShape="0">
                                <a:schemeClr val="dk1">
                                  <a:alpha val="40000"/>
                                </a:schemeClr>
                              </a:outerShdw>
                            </a:effectLst>
                            <a:latin typeface="Cambria Math" panose="02040503050406030204" pitchFamily="18" charset="0"/>
                          </a:rPr>
                          <m:t>5,2</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Sub>
                    <m:r>
                      <a:rPr kumimoji="1" lang="en-US" altLang="zh-CN" i="1">
                        <a:latin typeface="Cambria Math" panose="02040503050406030204" pitchFamily="18" charset="0"/>
                      </a:rPr>
                      <m:t>)</m:t>
                    </m:r>
                    <m:r>
                      <m:rPr>
                        <m:nor/>
                      </m:rPr>
                      <a:rPr lang="en-US" altLang="zh-CN" dirty="0">
                        <a:ln w="0"/>
                        <a:effectLst>
                          <a:outerShdw blurRad="38100" dist="19050" dir="2700000" algn="tl" rotWithShape="0">
                            <a:schemeClr val="dk1">
                              <a:alpha val="40000"/>
                            </a:schemeClr>
                          </a:outerShdw>
                        </a:effectLst>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m:rPr>
                        <m:nor/>
                      </m:rPr>
                      <a:rPr kumimoji="1" lang="en-US" altLang="zh-CN" dirty="0"/>
                      <m:t> </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𝑆</m:t>
                        </m:r>
                      </m:e>
                      <m:sup>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i="1">
                            <a:ln w="0"/>
                            <a:effectLst>
                              <a:outerShdw blurRad="38100" dist="19050" dir="2700000" algn="tl" rotWithShape="0">
                                <a:schemeClr val="dk1">
                                  <a:alpha val="40000"/>
                                </a:schemeClr>
                              </a:outerShdw>
                            </a:effectLst>
                            <a:latin typeface="Cambria Math" panose="02040503050406030204" pitchFamily="18" charset="0"/>
                          </a:rPr>
                          <m:t>5,2</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Sup>
                      <m:sSubSup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Sup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up>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up>
                    </m:sSubSup>
                    <m:r>
                      <a:rPr kumimoji="1" lang="en-US" altLang="zh-CN" i="1">
                        <a:latin typeface="Cambria Math" panose="02040503050406030204" pitchFamily="18" charset="0"/>
                      </a:rPr>
                      <m:t>)</m:t>
                    </m:r>
                    <m:r>
                      <m:rPr>
                        <m:nor/>
                      </m:rPr>
                      <a:rPr lang="en-US" altLang="zh-CN" dirty="0">
                        <a:ln w="0"/>
                        <a:effectLst>
                          <a:outerShdw blurRad="38100" dist="19050" dir="2700000" algn="tl" rotWithShape="0">
                            <a:schemeClr val="dk1">
                              <a:alpha val="40000"/>
                            </a:schemeClr>
                          </a:outerShdw>
                        </a:effectLst>
                        <a:ea typeface="Cambria Math" panose="02040503050406030204" pitchFamily="18" charset="0"/>
                      </a:rPr>
                      <m:t> =2</m:t>
                    </m:r>
                  </m:oMath>
                </a14:m>
                <a:endParaRPr kumimoji="1" lang="en-US" altLang="zh-CN" dirty="0"/>
              </a:p>
              <a:p>
                <a:r>
                  <a:rPr kumimoji="1" lang="en-US" altLang="zh-CN" dirty="0"/>
                  <a:t>0</a:t>
                </a:r>
                <a:r>
                  <a:rPr kumimoji="1" lang="zh-CN" altLang="en-US" dirty="0"/>
                  <a:t>差分：有用么？</a:t>
                </a:r>
                <a:endParaRPr kumimoji="1" lang="en-US" altLang="zh-CN" dirty="0"/>
              </a:p>
              <a:p>
                <a:r>
                  <a:rPr kumimoji="1" lang="zh-CN" altLang="en-US" dirty="0"/>
                  <a:t>若</a:t>
                </a:r>
                <a:r>
                  <a:rPr kumimoji="1" lang="en-US" altLang="zh-CN" dirty="0"/>
                  <a:t>S</a:t>
                </a:r>
                <a:r>
                  <a:rPr kumimoji="1" lang="zh-CN" altLang="en-US" dirty="0"/>
                  <a:t>盒是一个置换，则</a:t>
                </a:r>
                <a14:m>
                  <m:oMath xmlns:m="http://schemas.openxmlformats.org/officeDocument/2006/math">
                    <m:r>
                      <a:rPr kumimoji="1" lang="en-US" altLang="zh-CN" b="0" i="1" smtClean="0">
                        <a:solidFill>
                          <a:schemeClr val="tx1"/>
                        </a:solidFill>
                        <a:latin typeface="Cambria Math" panose="02040503050406030204" pitchFamily="18" charset="0"/>
                      </a:rPr>
                      <m:t>0</m:t>
                    </m:r>
                    <m:groupChr>
                      <m:groupChrPr>
                        <m:chr m:val="→"/>
                        <m:vertJc m:val="bot"/>
                        <m:ctrlPr>
                          <a:rPr kumimoji="1" lang="en-US" altLang="zh-CN" b="0" i="1" smtClean="0">
                            <a:solidFill>
                              <a:schemeClr val="tx1"/>
                            </a:solidFill>
                            <a:latin typeface="Cambria Math" panose="02040503050406030204" pitchFamily="18" charset="0"/>
                          </a:rPr>
                        </m:ctrlPr>
                      </m:groupChrPr>
                      <m:e>
                        <m:r>
                          <m:rPr>
                            <m:brk m:alnAt="2"/>
                          </m:rPr>
                          <a:rPr kumimoji="1" lang="en-US" altLang="zh-CN" b="0" i="1" smtClean="0">
                            <a:solidFill>
                              <a:schemeClr val="tx1"/>
                            </a:solidFill>
                            <a:latin typeface="Cambria Math" panose="02040503050406030204" pitchFamily="18" charset="0"/>
                          </a:rPr>
                          <m:t>𝑆</m:t>
                        </m:r>
                      </m:e>
                    </m:groupChr>
                    <m:r>
                      <a:rPr kumimoji="1" lang="en-US" altLang="zh-CN" b="0" i="1" smtClean="0">
                        <a:solidFill>
                          <a:schemeClr val="tx1"/>
                        </a:solidFill>
                        <a:latin typeface="Cambria Math" panose="02040503050406030204" pitchFamily="18" charset="0"/>
                      </a:rPr>
                      <m:t>0,</m:t>
                    </m:r>
                  </m:oMath>
                </a14:m>
                <a:r>
                  <a:rPr kumimoji="1" lang="en-US" altLang="zh-CN" dirty="0"/>
                  <a:t> </a:t>
                </a:r>
                <a14:m>
                  <m:oMath xmlns:m="http://schemas.openxmlformats.org/officeDocument/2006/math">
                    <m:r>
                      <a:rPr kumimoji="1" lang="en-US" altLang="zh-CN" i="1">
                        <a:latin typeface="Cambria Math" panose="02040503050406030204" pitchFamily="18" charset="0"/>
                      </a:rPr>
                      <m:t>0</m:t>
                    </m:r>
                    <m:groupChr>
                      <m:groupChrPr>
                        <m:chr m:val="→"/>
                        <m:vertJc m:val="bot"/>
                        <m:ctrlPr>
                          <a:rPr kumimoji="1" lang="en-US" altLang="zh-CN" i="1">
                            <a:latin typeface="Cambria Math" panose="02040503050406030204" pitchFamily="18" charset="0"/>
                          </a:rPr>
                        </m:ctrlPr>
                      </m:groupChrPr>
                      <m:e>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𝑆</m:t>
                            </m:r>
                          </m:e>
                          <m:sup>
                            <m:r>
                              <a:rPr kumimoji="1" lang="en-US" altLang="zh-CN" b="0" i="1" smtClean="0">
                                <a:latin typeface="Cambria Math" panose="02040503050406030204" pitchFamily="18" charset="0"/>
                              </a:rPr>
                              <m:t>−1</m:t>
                            </m:r>
                          </m:sup>
                        </m:sSup>
                      </m:e>
                    </m:groupChr>
                    <m:r>
                      <a:rPr kumimoji="1" lang="en-US" altLang="zh-CN" i="1">
                        <a:latin typeface="Cambria Math" panose="02040503050406030204" pitchFamily="18" charset="0"/>
                      </a:rPr>
                      <m:t>0</m:t>
                    </m:r>
                  </m:oMath>
                </a14:m>
                <a:endParaRPr kumimoji="1" lang="en-US" altLang="zh-CN" dirty="0">
                  <a:solidFill>
                    <a:srgbClr val="C00000"/>
                  </a:solidFill>
                </a:endParaRPr>
              </a:p>
              <a:p>
                <a:r>
                  <a:rPr kumimoji="1" lang="zh-CN" altLang="en-US" dirty="0"/>
                  <a:t>若不满足</a:t>
                </a:r>
                <a14:m>
                  <m:oMath xmlns:m="http://schemas.openxmlformats.org/officeDocument/2006/math">
                    <m:sSub>
                      <m:sSubPr>
                        <m:ctrlPr>
                          <a:rPr kumimoji="1" lang="en-US" altLang="zh-CN" i="1">
                            <a:latin typeface="Cambria Math" panose="02040503050406030204" pitchFamily="18" charset="0"/>
                          </a:rPr>
                        </m:ctrlPr>
                      </m:sSubPr>
                      <m:e>
                        <m:r>
                          <a:rPr kumimoji="1" lang="zh-CN" altLang="en-US">
                            <a:latin typeface="Cambria Math" panose="02040503050406030204" pitchFamily="18" charset="0"/>
                          </a:rPr>
                          <m:t>  ∆</m:t>
                        </m:r>
                        <m:r>
                          <a:rPr kumimoji="1" lang="en-US" altLang="zh-CN">
                            <a:latin typeface="Cambria Math" panose="02040503050406030204" pitchFamily="18" charset="0"/>
                          </a:rPr>
                          <m:t>𝑐</m:t>
                        </m:r>
                      </m:e>
                      <m:sub>
                        <m:r>
                          <a:rPr kumimoji="1" lang="en-US" altLang="zh-CN">
                            <a:latin typeface="Cambria Math" panose="02040503050406030204" pitchFamily="18" charset="0"/>
                          </a:rPr>
                          <m:t>0</m:t>
                        </m:r>
                      </m:sub>
                    </m:sSub>
                  </m:oMath>
                </a14:m>
                <a:r>
                  <a:rPr kumimoji="1" lang="en-US" altLang="zh-CN" dirty="0">
                    <a:solidFill>
                      <a:srgbClr val="C00000"/>
                    </a:solidFill>
                  </a:rPr>
                  <a:t>=</a:t>
                </a:r>
                <a:r>
                  <a:rPr lang="en-US" altLang="zh-CN" dirty="0">
                    <a:ln w="0"/>
                    <a:effectLst>
                      <a:outerShdw blurRad="38100" dist="19050" dir="2700000" algn="tl" rotWithShape="0">
                        <a:schemeClr val="dk1">
                          <a:alpha val="40000"/>
                        </a:schemeClr>
                      </a:outerShdw>
                    </a:effectLst>
                    <a:ea typeface="Cambria Math" panose="02040503050406030204" pitchFamily="18" charset="0"/>
                  </a:rPr>
                  <a:t> </a:t>
                </a:r>
                <a14:m>
                  <m:oMath xmlns:m="http://schemas.openxmlformats.org/officeDocument/2006/math">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zh-CN" altLang="en-US"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m:t>
                        </m:r>
                      </m:sub>
                    </m:sSub>
                  </m:oMath>
                </a14:m>
                <a:r>
                  <a:rPr kumimoji="1" lang="en-US" altLang="zh-CN" dirty="0">
                    <a:solidFill>
                      <a:srgbClr val="C00000"/>
                    </a:solidFill>
                  </a:rPr>
                  <a:t>=</a:t>
                </a:r>
                <a:r>
                  <a:rPr lang="en-US" altLang="zh-CN" dirty="0">
                    <a:ln w="0"/>
                    <a:effectLst>
                      <a:outerShdw blurRad="38100" dist="19050" dir="2700000" algn="tl" rotWithShape="0">
                        <a:schemeClr val="dk1">
                          <a:alpha val="40000"/>
                        </a:schemeClr>
                      </a:outerShdw>
                    </a:effectLst>
                    <a:ea typeface="Cambria Math" panose="02040503050406030204" pitchFamily="18" charset="0"/>
                  </a:rPr>
                  <a:t> </a:t>
                </a:r>
                <a14:m>
                  <m:oMath xmlns:m="http://schemas.openxmlformats.org/officeDocument/2006/math">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zh-CN" altLang="en-US"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3</m:t>
                        </m:r>
                      </m:sub>
                    </m:s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=0</m:t>
                    </m:r>
                  </m:oMath>
                </a14:m>
                <a:r>
                  <a:rPr kumimoji="1" lang="zh-CN" altLang="en-US" dirty="0"/>
                  <a:t>，必为错误对</a:t>
                </a:r>
                <a:endParaRPr kumimoji="1" lang="en-US" altLang="zh-CN" dirty="0"/>
              </a:p>
              <a:p>
                <a:r>
                  <a:rPr kumimoji="1" lang="zh-CN" altLang="en-US" dirty="0"/>
                  <a:t>非零差分还能再用么？</a:t>
                </a:r>
                <a:endParaRPr kumimoji="1"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02FF1FE2-AB63-0540-A9B1-CD6D3ECEB31C}"/>
                  </a:ext>
                </a:extLst>
              </p:cNvPr>
              <p:cNvSpPr>
                <a:spLocks noGrp="1" noRot="1" noChangeAspect="1" noMove="1" noResize="1" noEditPoints="1" noAdjustHandles="1" noChangeArrowheads="1" noChangeShapeType="1" noTextEdit="1"/>
              </p:cNvSpPr>
              <p:nvPr>
                <p:ph idx="1"/>
              </p:nvPr>
            </p:nvSpPr>
            <p:spPr>
              <a:blipFill>
                <a:blip r:embed="rId3"/>
                <a:stretch>
                  <a:fillRect l="-858" t="-101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679EE79E-D8D8-B843-9832-A2013588DC67}"/>
              </a:ext>
            </a:extLst>
          </p:cNvPr>
          <p:cNvSpPr>
            <a:spLocks noGrp="1"/>
          </p:cNvSpPr>
          <p:nvPr>
            <p:ph type="sldNum" sz="quarter" idx="12"/>
          </p:nvPr>
        </p:nvSpPr>
        <p:spPr>
          <a:xfrm>
            <a:off x="11311128" y="6406898"/>
            <a:ext cx="640080" cy="365125"/>
          </a:xfrm>
        </p:spPr>
        <p:txBody>
          <a:bodyPr/>
          <a:lstStyle/>
          <a:p>
            <a:pPr>
              <a:defRPr/>
            </a:pPr>
            <a:fld id="{D2CD09C5-75E1-4379-83E0-879119D51412}" type="slidenum">
              <a:rPr lang="zh-CN" altLang="en-US" smtClean="0">
                <a:solidFill>
                  <a:srgbClr val="464653"/>
                </a:solidFill>
              </a:rPr>
              <a:pPr>
                <a:defRPr/>
              </a:pPr>
              <a:t>5</a:t>
            </a:fld>
            <a:endParaRPr lang="zh-CN" altLang="en-US" dirty="0">
              <a:solidFill>
                <a:srgbClr val="464653"/>
              </a:solidFill>
            </a:endParaRPr>
          </a:p>
        </p:txBody>
      </p:sp>
      <p:pic>
        <p:nvPicPr>
          <p:cNvPr id="10" name="图片 9">
            <a:extLst>
              <a:ext uri="{FF2B5EF4-FFF2-40B4-BE49-F238E27FC236}">
                <a16:creationId xmlns:a16="http://schemas.microsoft.com/office/drawing/2014/main" xmlns="" id="{2BDD8ACB-B405-6747-B840-B1287FBB6634}"/>
              </a:ext>
            </a:extLst>
          </p:cNvPr>
          <p:cNvPicPr>
            <a:picLocks noChangeAspect="1"/>
          </p:cNvPicPr>
          <p:nvPr/>
        </p:nvPicPr>
        <p:blipFill rotWithShape="1">
          <a:blip r:embed="rId4"/>
          <a:srcRect l="1863" t="626" r="3067" b="516"/>
          <a:stretch/>
        </p:blipFill>
        <p:spPr>
          <a:xfrm>
            <a:off x="9052951" y="134112"/>
            <a:ext cx="2441643" cy="6753898"/>
          </a:xfrm>
          <a:prstGeom prst="rect">
            <a:avLst/>
          </a:prstGeom>
        </p:spPr>
      </p:pic>
      <p:sp>
        <p:nvSpPr>
          <p:cNvPr id="11" name="矩形 10">
            <a:extLst>
              <a:ext uri="{FF2B5EF4-FFF2-40B4-BE49-F238E27FC236}">
                <a16:creationId xmlns:a16="http://schemas.microsoft.com/office/drawing/2014/main" xmlns="" id="{B81A68C3-EF59-7348-B781-0992D86A829F}"/>
              </a:ext>
            </a:extLst>
          </p:cNvPr>
          <p:cNvSpPr/>
          <p:nvPr/>
        </p:nvSpPr>
        <p:spPr>
          <a:xfrm>
            <a:off x="9052951" y="463296"/>
            <a:ext cx="2441643" cy="526694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xmlns="" id="{51CE5798-279B-E04F-A9F2-AC9881203E96}"/>
              </a:ext>
            </a:extLst>
          </p:cNvPr>
          <p:cNvSpPr/>
          <p:nvPr/>
        </p:nvSpPr>
        <p:spPr>
          <a:xfrm>
            <a:off x="8956828" y="5461664"/>
            <a:ext cx="3811804" cy="369332"/>
          </a:xfrm>
          <a:prstGeom prst="rect">
            <a:avLst/>
          </a:prstGeom>
          <a:noFill/>
        </p:spPr>
        <p:txBody>
          <a:bodyPr wrap="square" lIns="91440" tIns="45720" rIns="91440" bIns="45720">
            <a:spAutoFit/>
          </a:bodyPr>
          <a:lstStyle/>
          <a:p>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a:t>
            </a:r>
            <a:r>
              <a:rPr lang="en-US" altLang="zh-CN" b="1" dirty="0">
                <a:ln w="0"/>
                <a:solidFill>
                  <a:srgbClr val="C00000"/>
                </a:solidFill>
                <a:effectLst>
                  <a:outerShdw blurRad="38100" dist="19050" dir="2700000" algn="tl" rotWithShape="0">
                    <a:schemeClr val="dk1">
                      <a:alpha val="40000"/>
                    </a:schemeClr>
                  </a:outerShdw>
                </a:effectLst>
              </a:rPr>
              <a:t>1</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endParaRPr lang="zh-CN" altLang="en-US" dirty="0">
              <a:ln w="0"/>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xmlns="" id="{B62305B3-A658-E045-A5D7-70E1DAEBD07F}"/>
              </a:ext>
            </a:extLst>
          </p:cNvPr>
          <p:cNvSpPr/>
          <p:nvPr/>
        </p:nvSpPr>
        <p:spPr>
          <a:xfrm>
            <a:off x="8956828" y="385460"/>
            <a:ext cx="3811804" cy="369332"/>
          </a:xfrm>
          <a:prstGeom prst="rect">
            <a:avLst/>
          </a:prstGeom>
          <a:noFill/>
        </p:spPr>
        <p:txBody>
          <a:bodyPr wrap="square" lIns="91440" tIns="45720" rIns="91440" bIns="45720">
            <a:spAutoFit/>
          </a:bodyPr>
          <a:lstStyle/>
          <a:p>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a:t>
            </a:r>
            <a:r>
              <a:rPr lang="en-US" altLang="zh-CN" b="1" dirty="0">
                <a:ln w="0"/>
                <a:solidFill>
                  <a:srgbClr val="C00000"/>
                </a:solidFill>
                <a:effectLst>
                  <a:outerShdw blurRad="38100" dist="19050" dir="2700000" algn="tl" rotWithShape="0">
                    <a:schemeClr val="dk1">
                      <a:alpha val="40000"/>
                    </a:schemeClr>
                  </a:outerShdw>
                </a:effectLst>
              </a:rPr>
              <a:t>1</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endParaRPr lang="zh-CN" altLang="en-US" dirty="0">
              <a:ln w="0"/>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xmlns="" id="{A1AE97E9-0C64-BA46-8AA4-B16823BF7271}"/>
              </a:ext>
            </a:extLst>
          </p:cNvPr>
          <p:cNvSpPr/>
          <p:nvPr/>
        </p:nvSpPr>
        <p:spPr>
          <a:xfrm>
            <a:off x="8956828" y="5360908"/>
            <a:ext cx="624494" cy="12651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3AB32665-E205-A945-B335-759DDD6DBC9A}"/>
              </a:ext>
            </a:extLst>
          </p:cNvPr>
          <p:cNvSpPr/>
          <p:nvPr/>
        </p:nvSpPr>
        <p:spPr>
          <a:xfrm>
            <a:off x="9652568" y="5380788"/>
            <a:ext cx="516591" cy="124529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812749BC-6F65-094F-81DF-7979782FEB6A}"/>
              </a:ext>
            </a:extLst>
          </p:cNvPr>
          <p:cNvSpPr/>
          <p:nvPr/>
        </p:nvSpPr>
        <p:spPr>
          <a:xfrm>
            <a:off x="10881413" y="5466642"/>
            <a:ext cx="492310" cy="115944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xmlns="" id="{45EFACD2-AFB1-234E-A020-59EE4691857A}"/>
                  </a:ext>
                </a:extLst>
              </p:cNvPr>
              <p:cNvSpPr/>
              <p:nvPr/>
            </p:nvSpPr>
            <p:spPr>
              <a:xfrm>
                <a:off x="8956828" y="6230415"/>
                <a:ext cx="2389289"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0</m:t>
                              </m:r>
                            </m:sub>
                          </m:sSub>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m:t>
                              </m:r>
                            </m:sub>
                          </m:sSub>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3</m:t>
                          </m:r>
                        </m:sub>
                      </m:sSub>
                    </m:oMath>
                  </m:oMathPara>
                </a14:m>
                <a:endParaRPr lang="zh-CN" altLang="en-US" dirty="0"/>
              </a:p>
            </p:txBody>
          </p:sp>
        </mc:Choice>
        <mc:Fallback xmlns="">
          <p:sp>
            <p:nvSpPr>
              <p:cNvPr id="17" name="矩形 16">
                <a:extLst>
                  <a:ext uri="{FF2B5EF4-FFF2-40B4-BE49-F238E27FC236}">
                    <a16:creationId xmlns:a16="http://schemas.microsoft.com/office/drawing/2014/main" id="{45EFACD2-AFB1-234E-A020-59EE4691857A}"/>
                  </a:ext>
                </a:extLst>
              </p:cNvPr>
              <p:cNvSpPr>
                <a:spLocks noRot="1" noChangeAspect="1" noMove="1" noResize="1" noEditPoints="1" noAdjustHandles="1" noChangeArrowheads="1" noChangeShapeType="1" noTextEdit="1"/>
              </p:cNvSpPr>
              <p:nvPr/>
            </p:nvSpPr>
            <p:spPr>
              <a:xfrm>
                <a:off x="8956828" y="6230415"/>
                <a:ext cx="2389289" cy="369332"/>
              </a:xfrm>
              <a:prstGeom prst="rect">
                <a:avLst/>
              </a:prstGeom>
              <a:blipFill>
                <a:blip r:embed="rId5"/>
                <a:stretch>
                  <a:fillRect l="-105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xmlns="" id="{8DA43694-4AA8-5C4E-9AAC-4771E30FE2D8}"/>
                  </a:ext>
                </a:extLst>
              </p:cNvPr>
              <p:cNvSpPr/>
              <p:nvPr/>
            </p:nvSpPr>
            <p:spPr>
              <a:xfrm>
                <a:off x="8956828" y="6502594"/>
                <a:ext cx="2389289"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0</m:t>
                              </m:r>
                            </m:sub>
                          </m:sSub>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m:t>
                              </m:r>
                            </m:sub>
                          </m:sSub>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r>
                                <a:rPr lang="zh-CN" altLang="en-US"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         </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3</m:t>
                          </m:r>
                        </m:sub>
                      </m:sSub>
                    </m:oMath>
                  </m:oMathPara>
                </a14:m>
                <a:endParaRPr lang="zh-CN" altLang="en-US" dirty="0"/>
              </a:p>
            </p:txBody>
          </p:sp>
        </mc:Choice>
        <mc:Fallback xmlns="">
          <p:sp>
            <p:nvSpPr>
              <p:cNvPr id="18" name="矩形 17">
                <a:extLst>
                  <a:ext uri="{FF2B5EF4-FFF2-40B4-BE49-F238E27FC236}">
                    <a16:creationId xmlns:a16="http://schemas.microsoft.com/office/drawing/2014/main" id="{8DA43694-4AA8-5C4E-9AAC-4771E30FE2D8}"/>
                  </a:ext>
                </a:extLst>
              </p:cNvPr>
              <p:cNvSpPr>
                <a:spLocks noRot="1" noChangeAspect="1" noMove="1" noResize="1" noEditPoints="1" noAdjustHandles="1" noChangeArrowheads="1" noChangeShapeType="1" noTextEdit="1"/>
              </p:cNvSpPr>
              <p:nvPr/>
            </p:nvSpPr>
            <p:spPr>
              <a:xfrm>
                <a:off x="8956828" y="6502594"/>
                <a:ext cx="2389289" cy="369332"/>
              </a:xfrm>
              <a:prstGeom prst="rect">
                <a:avLst/>
              </a:prstGeom>
              <a:blipFill>
                <a:blip r:embed="rId6"/>
                <a:stretch>
                  <a:fillRect l="-1058" r="-1587"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300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2D06F9-B378-8B4F-A7E7-36D57149A631}"/>
              </a:ext>
            </a:extLst>
          </p:cNvPr>
          <p:cNvSpPr>
            <a:spLocks noGrp="1"/>
          </p:cNvSpPr>
          <p:nvPr>
            <p:ph type="title"/>
          </p:nvPr>
        </p:nvSpPr>
        <p:spPr>
          <a:xfrm>
            <a:off x="134112" y="188640"/>
            <a:ext cx="10363200" cy="928144"/>
          </a:xfrm>
        </p:spPr>
        <p:txBody>
          <a:bodyPr/>
          <a:lstStyle/>
          <a:p>
            <a:r>
              <a:rPr kumimoji="1" lang="zh-CN" altLang="en-US" dirty="0"/>
              <a:t>  去噪</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2807FB40-1738-4C41-9A6D-A5DE548E5CFB}"/>
                  </a:ext>
                </a:extLst>
              </p:cNvPr>
              <p:cNvSpPr>
                <a:spLocks noGrp="1"/>
              </p:cNvSpPr>
              <p:nvPr>
                <p:ph idx="1"/>
              </p:nvPr>
            </p:nvSpPr>
            <p:spPr>
              <a:xfrm>
                <a:off x="463826" y="1196752"/>
                <a:ext cx="7710018" cy="4975448"/>
              </a:xfrm>
            </p:spPr>
            <p:txBody>
              <a:bodyPr>
                <a:normAutofit/>
              </a:bodyPr>
              <a:lstStyle/>
              <a:p>
                <a:r>
                  <a:rPr kumimoji="1" lang="en-US" altLang="zh-CN" dirty="0"/>
                  <a:t>(0,0,2,0)</a:t>
                </a:r>
                <a:r>
                  <a:rPr kumimoji="1" lang="el-GR" altLang="zh-CN" dirty="0"/>
                  <a:t> </a:t>
                </a:r>
                <a14:m>
                  <m:oMath xmlns:m="http://schemas.openxmlformats.org/officeDocument/2006/math">
                    <m:groupChr>
                      <m:groupChrPr>
                        <m:chr m:val="→"/>
                        <m:vertJc m:val="bot"/>
                        <m:ctrlPr>
                          <a:rPr kumimoji="1" lang="el-GR" altLang="zh-CN" i="1">
                            <a:latin typeface="Cambria Math" panose="02040503050406030204" pitchFamily="18" charset="0"/>
                          </a:rPr>
                        </m:ctrlPr>
                      </m:groupChrPr>
                      <m:e>
                        <m:r>
                          <m:rPr>
                            <m:brk m:alnAt="2"/>
                          </m:rPr>
                          <a:rPr kumimoji="1" lang="en-US" altLang="zh-CN" b="0" i="1" smtClean="0">
                            <a:latin typeface="Cambria Math" panose="02040503050406030204" pitchFamily="18" charset="0"/>
                          </a:rPr>
                          <m:t>4</m:t>
                        </m:r>
                        <m:r>
                          <a:rPr kumimoji="1" lang="zh-CN" altLang="en-US" b="0" i="1" smtClean="0">
                            <a:latin typeface="Cambria Math" panose="02040503050406030204" pitchFamily="18" charset="0"/>
                          </a:rPr>
                          <m:t> </m:t>
                        </m:r>
                        <m:r>
                          <m:rPr>
                            <m:sty m:val="p"/>
                          </m:rPr>
                          <a:rPr kumimoji="1" lang="en-US" altLang="zh-CN" i="1">
                            <a:latin typeface="Cambria Math" panose="02040503050406030204" pitchFamily="18" charset="0"/>
                          </a:rPr>
                          <m:t>R</m:t>
                        </m:r>
                      </m:e>
                    </m:groupChr>
                  </m:oMath>
                </a14:m>
                <a:r>
                  <a:rPr kumimoji="1" lang="zh-CN" altLang="en-US" dirty="0"/>
                  <a:t> </a:t>
                </a:r>
                <a14:m>
                  <m:oMath xmlns:m="http://schemas.openxmlformats.org/officeDocument/2006/math">
                    <m:r>
                      <a:rPr kumimoji="1" lang="en-US" altLang="zh-CN" i="1">
                        <a:solidFill>
                          <a:srgbClr val="C00000"/>
                        </a:solidFill>
                        <a:latin typeface="Cambria Math" panose="02040503050406030204" pitchFamily="18" charset="0"/>
                      </a:rPr>
                      <m:t>(</m:t>
                    </m:r>
                    <m:r>
                      <m:rPr>
                        <m:nor/>
                      </m:rPr>
                      <a:rPr kumimoji="1" lang="en-US" altLang="zh-CN" dirty="0">
                        <a:solidFill>
                          <a:srgbClr val="C00000"/>
                        </a:solidFill>
                      </a:rPr>
                      <m:t>0,0,2,0)</m:t>
                    </m:r>
                  </m:oMath>
                </a14:m>
                <a:r>
                  <a:rPr kumimoji="1" lang="el-GR" altLang="zh-CN" dirty="0"/>
                  <a:t> </a:t>
                </a:r>
                <a14:m>
                  <m:oMath xmlns:m="http://schemas.openxmlformats.org/officeDocument/2006/math">
                    <m:groupChr>
                      <m:groupChrPr>
                        <m:chr m:val="→"/>
                        <m:vertJc m:val="bot"/>
                        <m:ctrlPr>
                          <a:rPr kumimoji="1" lang="el-GR" altLang="zh-CN" i="1">
                            <a:latin typeface="Cambria Math" panose="02040503050406030204" pitchFamily="18" charset="0"/>
                          </a:rPr>
                        </m:ctrlPr>
                      </m:groupChrPr>
                      <m:e>
                        <m:r>
                          <m:rPr>
                            <m:sty m:val="p"/>
                            <m:brk m:alnAt="2"/>
                          </m:rPr>
                          <a:rPr kumimoji="1" lang="en-US" altLang="zh-CN" i="1">
                            <a:latin typeface="Cambria Math" panose="02040503050406030204" pitchFamily="18" charset="0"/>
                          </a:rPr>
                          <m:t>S</m:t>
                        </m:r>
                      </m:e>
                    </m:groupChr>
                  </m:oMath>
                </a14:m>
                <a:r>
                  <a:rPr kumimoji="1" lang="en-US" altLang="zh-CN" dirty="0"/>
                  <a:t> </a:t>
                </a:r>
                <a:r>
                  <a:rPr kumimoji="1" lang="zh-CN" altLang="en-US" dirty="0"/>
                  <a:t>？</a:t>
                </a:r>
                <a:endParaRPr kumimoji="1" lang="en-US" altLang="zh-CN" dirty="0">
                  <a:solidFill>
                    <a:srgbClr val="C00000"/>
                  </a:solidFill>
                </a:endParaRPr>
              </a:p>
              <a:p>
                <a:r>
                  <a:rPr lang="en-US" altLang="zh-CN" dirty="0" err="1"/>
                  <a:t>CipherFour</a:t>
                </a:r>
                <a:r>
                  <a:rPr lang="zh-CN" altLang="en-US" dirty="0">
                    <a:solidFill>
                      <a:srgbClr val="C00000"/>
                    </a:solidFill>
                  </a:rPr>
                  <a:t>四轮后输出差分</a:t>
                </a:r>
                <a:r>
                  <a:rPr lang="zh-CN" altLang="en-US" dirty="0"/>
                  <a:t>到密文差分的传播</a:t>
                </a:r>
                <a:endParaRPr kumimoji="1" lang="en-US" altLang="zh-CN" dirty="0">
                  <a:solidFill>
                    <a:srgbClr val="C00000"/>
                  </a:solidFill>
                </a:endParaRPr>
              </a:p>
              <a:p>
                <a:r>
                  <a:rPr kumimoji="1" lang="en-US" altLang="zh-CN" dirty="0">
                    <a:solidFill>
                      <a:schemeClr val="tx1"/>
                    </a:solidFill>
                  </a:rPr>
                  <a:t>(0,0,</a:t>
                </a:r>
                <a:r>
                  <a:rPr kumimoji="1" lang="en-US" altLang="zh-CN" dirty="0">
                    <a:solidFill>
                      <a:srgbClr val="C00000"/>
                    </a:solidFill>
                  </a:rPr>
                  <a:t>2</a:t>
                </a:r>
                <a:r>
                  <a:rPr kumimoji="1" lang="en-US" altLang="zh-CN" dirty="0">
                    <a:solidFill>
                      <a:schemeClr val="tx1"/>
                    </a:solidFill>
                  </a:rPr>
                  <a:t>,0)</a:t>
                </a:r>
                <a:r>
                  <a:rPr kumimoji="1" lang="el-GR" altLang="zh-CN" dirty="0">
                    <a:solidFill>
                      <a:schemeClr val="tx1"/>
                    </a:solidFill>
                  </a:rPr>
                  <a:t> </a:t>
                </a:r>
                <a14:m>
                  <m:oMath xmlns:m="http://schemas.openxmlformats.org/officeDocument/2006/math">
                    <m:groupChr>
                      <m:groupChrPr>
                        <m:chr m:val="→"/>
                        <m:vertJc m:val="bot"/>
                        <m:ctrlPr>
                          <a:rPr kumimoji="1" lang="el-GR" altLang="zh-CN" i="1" smtClean="0">
                            <a:solidFill>
                              <a:schemeClr val="tx1"/>
                            </a:solidFill>
                            <a:latin typeface="Cambria Math" panose="02040503050406030204" pitchFamily="18" charset="0"/>
                          </a:rPr>
                        </m:ctrlPr>
                      </m:groupChrPr>
                      <m:e>
                        <m:r>
                          <m:rPr>
                            <m:sty m:val="p"/>
                            <m:brk m:alnAt="2"/>
                          </m:rPr>
                          <a:rPr kumimoji="1" lang="en-US" altLang="zh-CN" i="1" smtClean="0">
                            <a:solidFill>
                              <a:schemeClr val="tx1"/>
                            </a:solidFill>
                            <a:latin typeface="Cambria Math" panose="02040503050406030204" pitchFamily="18" charset="0"/>
                          </a:rPr>
                          <m:t>S</m:t>
                        </m:r>
                      </m:e>
                    </m:groupChr>
                  </m:oMath>
                </a14:m>
                <a:r>
                  <a:rPr kumimoji="1" lang="en-US" altLang="zh-CN" dirty="0">
                    <a:solidFill>
                      <a:schemeClr val="tx1"/>
                    </a:solidFill>
                  </a:rPr>
                  <a:t> (0,0,</a:t>
                </a:r>
                <a:r>
                  <a:rPr kumimoji="1" lang="en-US" altLang="zh-CN" i="1" dirty="0">
                    <a:solidFill>
                      <a:srgbClr val="C00000"/>
                    </a:solidFill>
                  </a:rPr>
                  <a:t>h</a:t>
                </a:r>
                <a:r>
                  <a:rPr kumimoji="1" lang="en-US" altLang="zh-CN" dirty="0">
                    <a:solidFill>
                      <a:schemeClr val="tx1"/>
                    </a:solidFill>
                  </a:rPr>
                  <a:t>,0),</a:t>
                </a:r>
                <a:r>
                  <a:rPr kumimoji="1" lang="zh-CN" altLang="en-US" dirty="0">
                    <a:solidFill>
                      <a:schemeClr val="tx1"/>
                    </a:solidFill>
                  </a:rPr>
                  <a:t> </a:t>
                </a:r>
                <a14:m>
                  <m:oMath xmlns:m="http://schemas.openxmlformats.org/officeDocument/2006/math">
                    <m:r>
                      <a:rPr kumimoji="1" lang="en-US" altLang="zh-CN" b="0" i="1" smtClean="0">
                        <a:solidFill>
                          <a:schemeClr val="tx1"/>
                        </a:solidFill>
                        <a:latin typeface="Cambria Math" panose="02040503050406030204" pitchFamily="18" charset="0"/>
                      </a:rPr>
                      <m:t>h</m:t>
                    </m:r>
                    <m:r>
                      <a:rPr kumimoji="1" lang="en-US" altLang="zh-CN" b="0" i="1" smtClean="0">
                        <a:solidFill>
                          <a:schemeClr val="tx1"/>
                        </a:solidFill>
                        <a:latin typeface="Cambria Math" panose="02040503050406030204" pitchFamily="18" charset="0"/>
                        <a:ea typeface="Cambria Math" panose="02040503050406030204" pitchFamily="18" charset="0"/>
                      </a:rPr>
                      <m:t>∈</m:t>
                    </m:r>
                    <m:d>
                      <m:dPr>
                        <m:begChr m:val="{"/>
                        <m:endChr m:val="}"/>
                        <m:ctrlPr>
                          <a:rPr kumimoji="1" lang="en-US" altLang="zh-CN" b="0" i="1" smtClean="0">
                            <a:solidFill>
                              <a:schemeClr val="tx1"/>
                            </a:solidFill>
                            <a:latin typeface="Cambria Math" panose="02040503050406030204" pitchFamily="18" charset="0"/>
                            <a:ea typeface="Cambria Math" panose="02040503050406030204" pitchFamily="18" charset="0"/>
                          </a:rPr>
                        </m:ctrlPr>
                      </m:dPr>
                      <m:e>
                        <m:r>
                          <a:rPr kumimoji="1" lang="en-US" altLang="zh-CN" b="0" i="1" smtClean="0">
                            <a:solidFill>
                              <a:schemeClr val="tx1"/>
                            </a:solidFill>
                            <a:latin typeface="Cambria Math" panose="02040503050406030204" pitchFamily="18" charset="0"/>
                            <a:ea typeface="Cambria Math" panose="02040503050406030204" pitchFamily="18" charset="0"/>
                          </a:rPr>
                          <m:t>1,2,9,</m:t>
                        </m:r>
                        <m:r>
                          <m:rPr>
                            <m:sty m:val="p"/>
                          </m:rPr>
                          <a:rPr kumimoji="1" lang="en-US" altLang="zh-CN" b="0" i="0" smtClean="0">
                            <a:solidFill>
                              <a:schemeClr val="tx1"/>
                            </a:solidFill>
                            <a:latin typeface="Cambria Math" panose="02040503050406030204" pitchFamily="18" charset="0"/>
                            <a:ea typeface="Cambria Math" panose="02040503050406030204" pitchFamily="18" charset="0"/>
                          </a:rPr>
                          <m:t>a</m:t>
                        </m:r>
                      </m:e>
                    </m:d>
                  </m:oMath>
                </a14:m>
                <a:endParaRPr kumimoji="1" lang="en-US" altLang="zh-CN" b="0" dirty="0">
                  <a:solidFill>
                    <a:schemeClr val="tx1"/>
                  </a:solidFill>
                  <a:ea typeface="Cambria Math" panose="02040503050406030204" pitchFamily="18" charset="0"/>
                </a:endParaRPr>
              </a:p>
              <a:p>
                <a:r>
                  <a:rPr kumimoji="1" lang="zh-CN" altLang="en-US" dirty="0"/>
                  <a:t>正确对相应的</a:t>
                </a:r>
                <a:r>
                  <a:rPr kumimoji="1" lang="zh-CN" altLang="en-US" dirty="0">
                    <a:solidFill>
                      <a:schemeClr val="tx1"/>
                    </a:solidFill>
                  </a:rPr>
                  <a:t>密文差分</a:t>
                </a:r>
                <a:r>
                  <a:rPr kumimoji="1" lang="zh-CN" altLang="en-US" dirty="0">
                    <a:solidFill>
                      <a:srgbClr val="C00000"/>
                    </a:solidFill>
                  </a:rPr>
                  <a:t>只有四种可能</a:t>
                </a:r>
                <a:endParaRPr kumimoji="1" lang="en-US" altLang="zh-CN" dirty="0">
                  <a:solidFill>
                    <a:srgbClr val="C00000"/>
                  </a:solidFill>
                </a:endParaRPr>
              </a:p>
              <a:p>
                <a:pPr lvl="1"/>
                <a:r>
                  <a:rPr kumimoji="1" lang="en-US" altLang="zh-CN" dirty="0"/>
                  <a:t>(0,0,1,0),</a:t>
                </a:r>
                <a:r>
                  <a:rPr kumimoji="1" lang="zh-CN" altLang="en-US" dirty="0"/>
                  <a:t> </a:t>
                </a:r>
                <a:r>
                  <a:rPr kumimoji="1" lang="en-US" altLang="zh-CN" dirty="0"/>
                  <a:t>(0,0,2,0),</a:t>
                </a:r>
                <a14:m>
                  <m:oMath xmlns:m="http://schemas.openxmlformats.org/officeDocument/2006/math">
                    <m:r>
                      <a:rPr kumimoji="1" lang="zh-CN" altLang="en-US" b="0" i="0" dirty="0" smtClean="0">
                        <a:latin typeface="Cambria Math" panose="02040503050406030204" pitchFamily="18" charset="0"/>
                      </a:rPr>
                      <m:t>  </m:t>
                    </m:r>
                    <m:r>
                      <m:rPr>
                        <m:nor/>
                      </m:rPr>
                      <a:rPr kumimoji="1" lang="zh-CN" altLang="en-US" b="0" i="0" dirty="0" smtClean="0">
                        <a:latin typeface="Cambria Math" panose="02040503050406030204" pitchFamily="18" charset="0"/>
                      </a:rPr>
                      <m:t> </m:t>
                    </m:r>
                    <m:r>
                      <m:rPr>
                        <m:nor/>
                      </m:rPr>
                      <a:rPr kumimoji="1" lang="en-US" altLang="zh-CN" dirty="0"/>
                      <m:t>(0,0,</m:t>
                    </m:r>
                    <m:r>
                      <m:rPr>
                        <m:nor/>
                      </m:rPr>
                      <a:rPr kumimoji="1" lang="en-US" altLang="zh-CN" b="0" i="0" dirty="0" smtClean="0"/>
                      <m:t>9</m:t>
                    </m:r>
                    <m:r>
                      <m:rPr>
                        <m:nor/>
                      </m:rPr>
                      <a:rPr kumimoji="1" lang="en-US" altLang="zh-CN" dirty="0"/>
                      <m:t>,0),</m:t>
                    </m:r>
                    <m:r>
                      <m:rPr>
                        <m:nor/>
                      </m:rPr>
                      <a:rPr kumimoji="1" lang="zh-CN" altLang="en-US" b="0" i="0" dirty="0" smtClean="0"/>
                      <m:t> </m:t>
                    </m:r>
                    <m:r>
                      <m:rPr>
                        <m:nor/>
                      </m:rPr>
                      <a:rPr kumimoji="1" lang="en-US" altLang="zh-CN" dirty="0"/>
                      <m:t>(0,0,</m:t>
                    </m:r>
                    <m:r>
                      <m:rPr>
                        <m:sty m:val="p"/>
                      </m:rPr>
                      <a:rPr kumimoji="1" lang="en-US" altLang="zh-CN" i="1" dirty="0" smtClean="0">
                        <a:latin typeface="Cambria Math" panose="02040503050406030204" pitchFamily="18" charset="0"/>
                      </a:rPr>
                      <m:t>a</m:t>
                    </m:r>
                    <m:r>
                      <m:rPr>
                        <m:nor/>
                      </m:rPr>
                      <a:rPr kumimoji="1" lang="en-US" altLang="zh-CN" dirty="0"/>
                      <m:t>,0)</m:t>
                    </m:r>
                  </m:oMath>
                </a14:m>
                <a:endParaRPr kumimoji="1" lang="en-US" altLang="zh-CN" dirty="0"/>
              </a:p>
              <a:p>
                <a:r>
                  <a:rPr kumimoji="1" lang="zh-CN" altLang="en-US" dirty="0"/>
                  <a:t>若采样阶段采集的明文对，对应的密文对的差分∉</a:t>
                </a:r>
                <a:r>
                  <a:rPr kumimoji="1" lang="en-US" altLang="zh-CN" dirty="0"/>
                  <a:t> {(0,0,</a:t>
                </a:r>
                <a:r>
                  <a:rPr kumimoji="1" lang="en-US" altLang="zh-CN" i="1" dirty="0"/>
                  <a:t>h</a:t>
                </a:r>
                <a:r>
                  <a:rPr kumimoji="1" lang="en-US" altLang="zh-CN" dirty="0"/>
                  <a:t>,0)|</a:t>
                </a:r>
                <a14:m>
                  <m:oMath xmlns:m="http://schemas.openxmlformats.org/officeDocument/2006/math">
                    <m:r>
                      <a:rPr kumimoji="1" lang="en-US" altLang="zh-CN" i="1">
                        <a:latin typeface="Cambria Math" panose="02040503050406030204" pitchFamily="18" charset="0"/>
                      </a:rPr>
                      <m:t>h</m:t>
                    </m:r>
                    <m:r>
                      <a:rPr kumimoji="1" lang="en-US" altLang="zh-CN" i="1">
                        <a:latin typeface="Cambria Math" panose="02040503050406030204" pitchFamily="18" charset="0"/>
                        <a:ea typeface="Cambria Math" panose="02040503050406030204" pitchFamily="18" charset="0"/>
                      </a:rPr>
                      <m:t>∈</m:t>
                    </m:r>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1,2,9,</m:t>
                        </m:r>
                        <m:r>
                          <m:rPr>
                            <m:sty m:val="p"/>
                          </m:rPr>
                          <a:rPr kumimoji="1" lang="en-US" altLang="zh-CN">
                            <a:latin typeface="Cambria Math" panose="02040503050406030204" pitchFamily="18" charset="0"/>
                            <a:ea typeface="Cambria Math" panose="02040503050406030204" pitchFamily="18" charset="0"/>
                          </a:rPr>
                          <m:t>a</m:t>
                        </m:r>
                      </m:e>
                    </m:d>
                  </m:oMath>
                </a14:m>
                <a:r>
                  <a:rPr kumimoji="1" lang="en-US" altLang="zh-CN" dirty="0"/>
                  <a:t>}</a:t>
                </a:r>
                <a:r>
                  <a:rPr kumimoji="1" lang="zh-CN" altLang="en-US" dirty="0"/>
                  <a:t>，则</a:t>
                </a:r>
                <a:r>
                  <a:rPr kumimoji="1" lang="zh-CN" altLang="en-US" dirty="0">
                    <a:solidFill>
                      <a:srgbClr val="C00000"/>
                    </a:solidFill>
                  </a:rPr>
                  <a:t>一定是错误对</a:t>
                </a:r>
                <a:r>
                  <a:rPr kumimoji="1" lang="zh-CN" altLang="en-US" dirty="0"/>
                  <a:t>，筛除</a:t>
                </a:r>
                <a:r>
                  <a:rPr kumimoji="1" lang="en-US" altLang="zh-CN" dirty="0"/>
                  <a:t>!</a:t>
                </a:r>
              </a:p>
            </p:txBody>
          </p:sp>
        </mc:Choice>
        <mc:Fallback xmlns="">
          <p:sp>
            <p:nvSpPr>
              <p:cNvPr id="3" name="内容占位符 2">
                <a:extLst>
                  <a:ext uri="{FF2B5EF4-FFF2-40B4-BE49-F238E27FC236}">
                    <a16:creationId xmlns:a16="http://schemas.microsoft.com/office/drawing/2014/main" id="{2807FB40-1738-4C41-9A6D-A5DE548E5CFB}"/>
                  </a:ext>
                </a:extLst>
              </p:cNvPr>
              <p:cNvSpPr>
                <a:spLocks noGrp="1" noRot="1" noChangeAspect="1" noMove="1" noResize="1" noEditPoints="1" noAdjustHandles="1" noChangeArrowheads="1" noChangeShapeType="1" noTextEdit="1"/>
              </p:cNvSpPr>
              <p:nvPr>
                <p:ph idx="1"/>
              </p:nvPr>
            </p:nvSpPr>
            <p:spPr>
              <a:xfrm>
                <a:off x="463826" y="1196752"/>
                <a:ext cx="7710018" cy="4975448"/>
              </a:xfrm>
              <a:blipFill>
                <a:blip r:embed="rId3"/>
                <a:stretch>
                  <a:fillRect l="-987" r="-608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083E0971-B93D-BB40-8472-0D130FCA47C5}"/>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6</a:t>
            </a:fld>
            <a:endParaRPr lang="zh-CN" altLang="en-US" dirty="0">
              <a:solidFill>
                <a:srgbClr val="464653"/>
              </a:solidFill>
            </a:endParaRPr>
          </a:p>
        </p:txBody>
      </p:sp>
      <p:pic>
        <p:nvPicPr>
          <p:cNvPr id="5" name="图片 4">
            <a:extLst>
              <a:ext uri="{FF2B5EF4-FFF2-40B4-BE49-F238E27FC236}">
                <a16:creationId xmlns:a16="http://schemas.microsoft.com/office/drawing/2014/main" xmlns="" id="{A6A0B087-3DA3-DE47-9D76-35A3DBFA03DB}"/>
              </a:ext>
            </a:extLst>
          </p:cNvPr>
          <p:cNvPicPr>
            <a:picLocks noChangeAspect="1"/>
          </p:cNvPicPr>
          <p:nvPr/>
        </p:nvPicPr>
        <p:blipFill>
          <a:blip r:embed="rId4"/>
          <a:stretch>
            <a:fillRect/>
          </a:stretch>
        </p:blipFill>
        <p:spPr>
          <a:xfrm>
            <a:off x="8052655" y="0"/>
            <a:ext cx="3898553" cy="3607616"/>
          </a:xfrm>
          <a:prstGeom prst="rect">
            <a:avLst/>
          </a:prstGeom>
        </p:spPr>
      </p:pic>
      <p:grpSp>
        <p:nvGrpSpPr>
          <p:cNvPr id="6" name="组合 5">
            <a:extLst>
              <a:ext uri="{FF2B5EF4-FFF2-40B4-BE49-F238E27FC236}">
                <a16:creationId xmlns:a16="http://schemas.microsoft.com/office/drawing/2014/main" xmlns="" id="{17A198FA-AF3C-B749-8DD0-E2791BDCD1DF}"/>
              </a:ext>
            </a:extLst>
          </p:cNvPr>
          <p:cNvGrpSpPr/>
          <p:nvPr/>
        </p:nvGrpSpPr>
        <p:grpSpPr>
          <a:xfrm>
            <a:off x="9052951" y="853440"/>
            <a:ext cx="2441643" cy="6034570"/>
            <a:chOff x="9052951" y="134112"/>
            <a:chExt cx="2441643" cy="6753898"/>
          </a:xfrm>
        </p:grpSpPr>
        <p:pic>
          <p:nvPicPr>
            <p:cNvPr id="7" name="图片 6">
              <a:extLst>
                <a:ext uri="{FF2B5EF4-FFF2-40B4-BE49-F238E27FC236}">
                  <a16:creationId xmlns:a16="http://schemas.microsoft.com/office/drawing/2014/main" xmlns="" id="{0CEF68A9-CCC3-9F4A-BBE3-990580D169EF}"/>
                </a:ext>
              </a:extLst>
            </p:cNvPr>
            <p:cNvPicPr>
              <a:picLocks noChangeAspect="1"/>
            </p:cNvPicPr>
            <p:nvPr/>
          </p:nvPicPr>
          <p:blipFill rotWithShape="1">
            <a:blip r:embed="rId5"/>
            <a:srcRect l="1863" t="626" r="3067" b="516"/>
            <a:stretch/>
          </p:blipFill>
          <p:spPr>
            <a:xfrm>
              <a:off x="9052951" y="134112"/>
              <a:ext cx="2441643" cy="6753898"/>
            </a:xfrm>
            <a:prstGeom prst="rect">
              <a:avLst/>
            </a:prstGeom>
          </p:spPr>
        </p:pic>
        <p:sp>
          <p:nvSpPr>
            <p:cNvPr id="9" name="矩形 8">
              <a:extLst>
                <a:ext uri="{FF2B5EF4-FFF2-40B4-BE49-F238E27FC236}">
                  <a16:creationId xmlns:a16="http://schemas.microsoft.com/office/drawing/2014/main" xmlns="" id="{54B7A70A-4BC7-6C4A-B938-73021122436E}"/>
                </a:ext>
              </a:extLst>
            </p:cNvPr>
            <p:cNvSpPr/>
            <p:nvPr/>
          </p:nvSpPr>
          <p:spPr>
            <a:xfrm>
              <a:off x="9052951" y="463296"/>
              <a:ext cx="2441643" cy="526694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矩形 10">
            <a:extLst>
              <a:ext uri="{FF2B5EF4-FFF2-40B4-BE49-F238E27FC236}">
                <a16:creationId xmlns:a16="http://schemas.microsoft.com/office/drawing/2014/main" xmlns="" id="{490B6046-D732-D741-9E72-7DB8FDBC047B}"/>
              </a:ext>
            </a:extLst>
          </p:cNvPr>
          <p:cNvSpPr/>
          <p:nvPr/>
        </p:nvSpPr>
        <p:spPr>
          <a:xfrm>
            <a:off x="8882446" y="5586443"/>
            <a:ext cx="5497443" cy="646331"/>
          </a:xfrm>
          <a:prstGeom prst="rect">
            <a:avLst/>
          </a:prstGeom>
          <a:noFill/>
        </p:spPr>
        <p:txBody>
          <a:bodyPr wrap="square" lIns="91440" tIns="45720" rIns="91440" bIns="45720">
            <a:spAutoFit/>
          </a:bodyPr>
          <a:lstStyle/>
          <a:p>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a:t>
            </a:r>
            <a:r>
              <a:rPr lang="en-US" altLang="zh-CN" dirty="0">
                <a:ln w="0"/>
                <a:solidFill>
                  <a:srgbClr val="C00000"/>
                </a:solidFill>
                <a:effectLst>
                  <a:outerShdw blurRad="38100" dist="19050" dir="2700000" algn="tl" rotWithShape="0">
                    <a:schemeClr val="dk1">
                      <a:alpha val="40000"/>
                    </a:schemeClr>
                  </a:outerShdw>
                </a:effectLst>
              </a:rPr>
              <a:t>1</a:t>
            </a:r>
            <a:r>
              <a:rPr lang="en-US" altLang="zh-CN" dirty="0">
                <a:ln w="0"/>
                <a:effectLst>
                  <a:outerShdw blurRad="38100" dist="19050" dir="2700000" algn="tl" rotWithShape="0">
                    <a:schemeClr val="dk1">
                      <a:alpha val="40000"/>
                    </a:schemeClr>
                  </a:outerShdw>
                </a:effectLst>
              </a:rPr>
              <a:t>0</a:t>
            </a:r>
            <a:r>
              <a:rPr lang="zh-CN" altLang="en-US" dirty="0">
                <a:ln w="0"/>
                <a:effectLst>
                  <a:outerShdw blurRad="38100" dist="19050" dir="2700000" algn="tl" rotWithShape="0">
                    <a:schemeClr val="dk1">
                      <a:alpha val="40000"/>
                    </a:schemeClr>
                  </a:outerShdw>
                </a:effectLst>
              </a:rPr>
              <a:t>   </a:t>
            </a:r>
            <a:r>
              <a:rPr lang="en-US" altLang="zh-CN" dirty="0">
                <a:ln w="0"/>
                <a:effectLst>
                  <a:outerShdw blurRad="38100" dist="19050" dir="2700000" algn="tl" rotWithShape="0">
                    <a:schemeClr val="dk1">
                      <a:alpha val="40000"/>
                    </a:schemeClr>
                  </a:outerShdw>
                </a:effectLst>
              </a:rPr>
              <a:t>0000</a:t>
            </a:r>
            <a:r>
              <a:rPr lang="zh-CN" altLang="en-US" dirty="0">
                <a:ln w="0"/>
                <a:effectLst>
                  <a:outerShdw blurRad="38100" dist="19050" dir="2700000" algn="tl" rotWithShape="0">
                    <a:schemeClr val="dk1">
                      <a:alpha val="40000"/>
                    </a:schemeClr>
                  </a:outerShdw>
                </a:effectLst>
              </a:rPr>
              <a:t>          </a:t>
            </a:r>
          </a:p>
          <a:p>
            <a:pPr algn="ctr"/>
            <a:endParaRPr lang="zh-CN" altLang="en-US" dirty="0">
              <a:ln w="0"/>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xmlns="" id="{DE609A08-AD7D-E441-ABA3-B628A9C67F28}"/>
              </a:ext>
            </a:extLst>
          </p:cNvPr>
          <p:cNvSpPr/>
          <p:nvPr/>
        </p:nvSpPr>
        <p:spPr>
          <a:xfrm>
            <a:off x="7900416" y="652712"/>
            <a:ext cx="4038600" cy="263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7079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81D4A30-24BA-E341-A610-ED273FB386E6}"/>
              </a:ext>
            </a:extLst>
          </p:cNvPr>
          <p:cNvSpPr>
            <a:spLocks noGrp="1"/>
          </p:cNvSpPr>
          <p:nvPr>
            <p:ph type="title"/>
          </p:nvPr>
        </p:nvSpPr>
        <p:spPr/>
        <p:txBody>
          <a:bodyPr>
            <a:normAutofit/>
          </a:bodyPr>
          <a:lstStyle/>
          <a:p>
            <a:r>
              <a:rPr lang="en-US" altLang="zh-CN" dirty="0" err="1"/>
              <a:t>CipherFour</a:t>
            </a:r>
            <a:r>
              <a:rPr lang="zh-CN" altLang="en-US" dirty="0"/>
              <a:t>密文差分：实验结果</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CEA2F13E-A0A2-E445-8CF4-352AAAA364C8}"/>
                  </a:ext>
                </a:extLst>
              </p:cNvPr>
              <p:cNvSpPr>
                <a:spLocks noGrp="1"/>
              </p:cNvSpPr>
              <p:nvPr>
                <p:ph idx="1"/>
              </p:nvPr>
            </p:nvSpPr>
            <p:spPr>
              <a:xfrm>
                <a:off x="914400" y="1196752"/>
                <a:ext cx="10363200" cy="4975448"/>
              </a:xfrm>
            </p:spPr>
            <p:txBody>
              <a:bodyPr>
                <a:normAutofit/>
              </a:bodyPr>
              <a:lstStyle/>
              <a:p>
                <a:r>
                  <a:rPr kumimoji="1" lang="zh-CN" altLang="en-US" dirty="0"/>
                  <a:t>取定</a:t>
                </a:r>
                <a:r>
                  <a:rPr kumimoji="1" lang="en-US" altLang="zh-CN" dirty="0"/>
                  <a:t>6</a:t>
                </a:r>
                <a:r>
                  <a:rPr kumimoji="1" lang="zh-CN" altLang="en-US" dirty="0"/>
                  <a:t>个轮密钥为</a:t>
                </a:r>
                <a:r>
                  <a:rPr kumimoji="1" lang="en-US" altLang="zh-CN" dirty="0"/>
                  <a:t>5b92,</a:t>
                </a:r>
                <a:r>
                  <a:rPr kumimoji="1" lang="zh-CN" altLang="en-US" dirty="0"/>
                  <a:t> </a:t>
                </a:r>
                <a:r>
                  <a:rPr kumimoji="1" lang="en-US" altLang="zh-CN" dirty="0"/>
                  <a:t>064b,</a:t>
                </a:r>
                <a:r>
                  <a:rPr kumimoji="1" lang="zh-CN" altLang="en-US" dirty="0"/>
                  <a:t> </a:t>
                </a:r>
                <a:r>
                  <a:rPr kumimoji="1" lang="en-US" altLang="zh-CN" dirty="0"/>
                  <a:t>1e03,</a:t>
                </a:r>
                <a:r>
                  <a:rPr kumimoji="1" lang="zh-CN" altLang="en-US" dirty="0"/>
                  <a:t> </a:t>
                </a:r>
                <a:r>
                  <a:rPr kumimoji="1" lang="en-US" altLang="zh-CN" dirty="0"/>
                  <a:t>a55f,</a:t>
                </a:r>
                <a:r>
                  <a:rPr kumimoji="1" lang="zh-CN" altLang="en-US" dirty="0"/>
                  <a:t> </a:t>
                </a:r>
                <a:r>
                  <a:rPr kumimoji="1" lang="en-US" altLang="zh-CN" dirty="0" err="1"/>
                  <a:t>ecbd</a:t>
                </a:r>
                <a:r>
                  <a:rPr kumimoji="1" lang="en-US" altLang="zh-CN" dirty="0"/>
                  <a:t>,</a:t>
                </a:r>
                <a:r>
                  <a:rPr kumimoji="1" lang="zh-CN" altLang="en-US" dirty="0"/>
                  <a:t> </a:t>
                </a:r>
                <a:r>
                  <a:rPr kumimoji="1" lang="en-US" altLang="zh-CN" dirty="0"/>
                  <a:t>7ca5</a:t>
                </a:r>
              </a:p>
              <a:p>
                <a:r>
                  <a:rPr kumimoji="1" lang="zh-CN" altLang="en-US" dirty="0"/>
                  <a:t>测试所有的</a:t>
                </a:r>
                <a:r>
                  <a:rPr kumimoji="1" lang="en-US" altLang="zh-CN" dirty="0"/>
                  <a:t>2</a:t>
                </a:r>
                <a:r>
                  <a:rPr kumimoji="1" lang="en-US" altLang="zh-CN" baseline="30000" dirty="0"/>
                  <a:t>16</a:t>
                </a:r>
                <a:r>
                  <a:rPr kumimoji="1" lang="zh-CN" altLang="en-US" dirty="0"/>
                  <a:t>组满足输入差分</a:t>
                </a:r>
                <a14:m>
                  <m:oMath xmlns:m="http://schemas.openxmlformats.org/officeDocument/2006/math">
                    <m:r>
                      <a:rPr kumimoji="1" lang="en-US" altLang="zh-CN" i="1">
                        <a:latin typeface="Cambria Math" panose="02040503050406030204" pitchFamily="18" charset="0"/>
                      </a:rPr>
                      <m:t>(</m:t>
                    </m:r>
                    <m:r>
                      <m:rPr>
                        <m:nor/>
                      </m:rPr>
                      <a:rPr kumimoji="1" lang="en-US" altLang="zh-CN" dirty="0"/>
                      <m:t>0,0,2,0)</m:t>
                    </m:r>
                  </m:oMath>
                </a14:m>
                <a:r>
                  <a:rPr kumimoji="1" lang="zh-CN" altLang="en-US" dirty="0"/>
                  <a:t>的明文对，有</a:t>
                </a:r>
                <a:r>
                  <a:rPr kumimoji="1" lang="en-US" altLang="zh-CN" dirty="0"/>
                  <a:t>7216</a:t>
                </a:r>
                <a:r>
                  <a:rPr kumimoji="1" lang="zh-CN" altLang="en-US" dirty="0"/>
                  <a:t>组满足输出差分</a:t>
                </a:r>
                <a:r>
                  <a:rPr kumimoji="1" lang="en-US" altLang="zh-CN" dirty="0"/>
                  <a:t>(0,0,</a:t>
                </a:r>
                <a:r>
                  <a:rPr kumimoji="1" lang="en-US" altLang="zh-CN" i="1" dirty="0"/>
                  <a:t>h</a:t>
                </a:r>
                <a:r>
                  <a:rPr kumimoji="1" lang="en-US" altLang="zh-CN" dirty="0"/>
                  <a:t>,0),</a:t>
                </a:r>
                <a:r>
                  <a:rPr kumimoji="1" lang="zh-CN" altLang="en-US" dirty="0"/>
                  <a:t> </a:t>
                </a:r>
                <a14:m>
                  <m:oMath xmlns:m="http://schemas.openxmlformats.org/officeDocument/2006/math">
                    <m:r>
                      <a:rPr kumimoji="1" lang="en-US" altLang="zh-CN" i="1">
                        <a:latin typeface="Cambria Math" panose="02040503050406030204" pitchFamily="18" charset="0"/>
                      </a:rPr>
                      <m:t>h</m:t>
                    </m:r>
                    <m:r>
                      <a:rPr kumimoji="1" lang="en-US" altLang="zh-CN" i="1">
                        <a:latin typeface="Cambria Math" panose="02040503050406030204" pitchFamily="18" charset="0"/>
                        <a:ea typeface="Cambria Math" panose="02040503050406030204" pitchFamily="18" charset="0"/>
                      </a:rPr>
                      <m:t>∈</m:t>
                    </m:r>
                    <m:d>
                      <m:dPr>
                        <m:begChr m:val="{"/>
                        <m:endChr m:val="}"/>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1,2,9,</m:t>
                        </m:r>
                        <m:r>
                          <m:rPr>
                            <m:sty m:val="p"/>
                          </m:rPr>
                          <a:rPr kumimoji="1" lang="en-US" altLang="zh-CN">
                            <a:latin typeface="Cambria Math" panose="02040503050406030204" pitchFamily="18" charset="0"/>
                            <a:ea typeface="Cambria Math" panose="02040503050406030204" pitchFamily="18" charset="0"/>
                          </a:rPr>
                          <m:t>a</m:t>
                        </m:r>
                      </m:e>
                    </m:d>
                    <m:r>
                      <a:rPr kumimoji="1" lang="en-US" altLang="zh-CN" i="1">
                        <a:latin typeface="Cambria Math" panose="02040503050406030204" pitchFamily="18" charset="0"/>
                        <a:ea typeface="Cambria Math" panose="02040503050406030204" pitchFamily="18" charset="0"/>
                      </a:rPr>
                      <m:t> </m:t>
                    </m:r>
                  </m:oMath>
                </a14:m>
                <a:endParaRPr kumimoji="1" lang="en-US" altLang="zh-CN" dirty="0"/>
              </a:p>
              <a:p>
                <a:r>
                  <a:rPr kumimoji="1" lang="zh-CN" altLang="en-US" dirty="0"/>
                  <a:t>换几个密钥重复上述测试，平均</a:t>
                </a:r>
                <a:r>
                  <a:rPr kumimoji="1" lang="en-US" altLang="zh-CN" dirty="0"/>
                  <a:t>7387</a:t>
                </a:r>
                <a:r>
                  <a:rPr kumimoji="1" lang="zh-CN" altLang="en-US" dirty="0"/>
                  <a:t>组满足</a:t>
                </a:r>
                <a:endParaRPr kumimoji="1" lang="en-US" altLang="zh-CN" dirty="0"/>
              </a:p>
              <a:p>
                <a:r>
                  <a:rPr kumimoji="1" lang="zh-CN" altLang="en-US" dirty="0"/>
                  <a:t>差分路线概率为</a:t>
                </a:r>
                <a:r>
                  <a:rPr kumimoji="1" lang="en-US" altLang="zh-CN" dirty="0"/>
                  <a:t>0.08</a:t>
                </a:r>
                <a:r>
                  <a:rPr kumimoji="1" lang="zh-CN" altLang="en-US" dirty="0"/>
                  <a:t>，故实际大约有</a:t>
                </a:r>
                <a:r>
                  <a:rPr kumimoji="1" lang="en-US" altLang="zh-CN" dirty="0"/>
                  <a:t>2</a:t>
                </a:r>
                <a:r>
                  <a:rPr kumimoji="1" lang="en-US" altLang="zh-CN" baseline="30000" dirty="0"/>
                  <a:t>16</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0.08≈</m:t>
                    </m:r>
                  </m:oMath>
                </a14:m>
                <a:r>
                  <a:rPr kumimoji="1" lang="en-US" altLang="zh-CN" dirty="0"/>
                  <a:t>5310</a:t>
                </a:r>
                <a:r>
                  <a:rPr kumimoji="1" lang="zh-CN" altLang="en-US" dirty="0"/>
                  <a:t>对（</a:t>
                </a:r>
                <a:r>
                  <a:rPr kumimoji="1" lang="zh-CN" altLang="en-US" dirty="0">
                    <a:solidFill>
                      <a:srgbClr val="C00000"/>
                    </a:solidFill>
                  </a:rPr>
                  <a:t>正确对</a:t>
                </a:r>
                <a:r>
                  <a:rPr kumimoji="1" lang="zh-CN" altLang="en-US" dirty="0"/>
                  <a:t>）符合</a:t>
                </a:r>
                <a:r>
                  <a:rPr kumimoji="1" lang="en-US" altLang="zh-CN" dirty="0"/>
                  <a:t>4</a:t>
                </a:r>
                <a:r>
                  <a:rPr kumimoji="1" lang="zh-CN" altLang="en-US" dirty="0"/>
                  <a:t>轮差分</a:t>
                </a:r>
                <a:endParaRPr kumimoji="1" lang="en-US" altLang="zh-CN" dirty="0"/>
              </a:p>
              <a:p>
                <a:r>
                  <a:rPr kumimoji="1" lang="zh-CN" altLang="en-US" dirty="0"/>
                  <a:t>过滤后</a:t>
                </a:r>
                <a:r>
                  <a:rPr kumimoji="1" lang="en-US" altLang="zh-CN" dirty="0"/>
                  <a:t>5310/7387=70%</a:t>
                </a:r>
                <a:r>
                  <a:rPr kumimoji="1" lang="zh-CN" altLang="en-US" dirty="0"/>
                  <a:t>的是正确对，过滤之前</a:t>
                </a:r>
                <a:r>
                  <a:rPr kumimoji="1" lang="en-US" altLang="zh-CN" dirty="0"/>
                  <a:t>8%</a:t>
                </a:r>
                <a:r>
                  <a:rPr kumimoji="1" lang="zh-CN" altLang="en-US" dirty="0"/>
                  <a:t>是正确对（</a:t>
                </a:r>
                <a:r>
                  <a:rPr kumimoji="1" lang="zh-CN" altLang="en-US" dirty="0">
                    <a:solidFill>
                      <a:srgbClr val="C00000"/>
                    </a:solidFill>
                  </a:rPr>
                  <a:t>理论推导</a:t>
                </a:r>
                <a:r>
                  <a:rPr kumimoji="1" lang="zh-CN" altLang="en-US" dirty="0"/>
                  <a:t>）</a:t>
                </a:r>
                <a:endParaRPr kumimoji="1" lang="en-US" altLang="zh-CN" dirty="0"/>
              </a:p>
              <a:p>
                <a:r>
                  <a:rPr kumimoji="1" lang="zh-CN" altLang="en-US" dirty="0"/>
                  <a:t>过滤后更易于区分</a:t>
                </a:r>
              </a:p>
              <a:p>
                <a:endParaRPr kumimoji="1" lang="zh-CN" altLang="en-US" dirty="0"/>
              </a:p>
            </p:txBody>
          </p:sp>
        </mc:Choice>
        <mc:Fallback xmlns="">
          <p:sp>
            <p:nvSpPr>
              <p:cNvPr id="3" name="内容占位符 2">
                <a:extLst>
                  <a:ext uri="{FF2B5EF4-FFF2-40B4-BE49-F238E27FC236}">
                    <a16:creationId xmlns:a16="http://schemas.microsoft.com/office/drawing/2014/main" id="{CEA2F13E-A0A2-E445-8CF4-352AAAA364C8}"/>
                  </a:ext>
                </a:extLst>
              </p:cNvPr>
              <p:cNvSpPr>
                <a:spLocks noGrp="1" noRot="1" noChangeAspect="1" noMove="1" noResize="1" noEditPoints="1" noAdjustHandles="1" noChangeArrowheads="1" noChangeShapeType="1" noTextEdit="1"/>
              </p:cNvSpPr>
              <p:nvPr>
                <p:ph idx="1"/>
              </p:nvPr>
            </p:nvSpPr>
            <p:spPr>
              <a:xfrm>
                <a:off x="914400" y="1196752"/>
                <a:ext cx="10363200" cy="4975448"/>
              </a:xfrm>
              <a:blipFill>
                <a:blip r:embed="rId3"/>
                <a:stretch>
                  <a:fillRect l="-858" t="-1018" r="-453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7E7461AF-99AB-B14A-A7BD-55EAF2815D57}"/>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7</a:t>
            </a:fld>
            <a:endParaRPr lang="zh-CN" altLang="en-US" dirty="0">
              <a:solidFill>
                <a:srgbClr val="464653"/>
              </a:solidFill>
            </a:endParaRPr>
          </a:p>
        </p:txBody>
      </p:sp>
      <p:sp>
        <p:nvSpPr>
          <p:cNvPr id="6" name="椭圆 5">
            <a:extLst>
              <a:ext uri="{FF2B5EF4-FFF2-40B4-BE49-F238E27FC236}">
                <a16:creationId xmlns:a16="http://schemas.microsoft.com/office/drawing/2014/main" xmlns="" id="{5BF3C342-4F3F-6C45-8ED5-ACAD2604F345}"/>
              </a:ext>
            </a:extLst>
          </p:cNvPr>
          <p:cNvSpPr/>
          <p:nvPr/>
        </p:nvSpPr>
        <p:spPr>
          <a:xfrm>
            <a:off x="9093200" y="4902200"/>
            <a:ext cx="2184400" cy="1866900"/>
          </a:xfrm>
          <a:prstGeom prst="ellipse">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笑脸 6">
            <a:extLst>
              <a:ext uri="{FF2B5EF4-FFF2-40B4-BE49-F238E27FC236}">
                <a16:creationId xmlns:a16="http://schemas.microsoft.com/office/drawing/2014/main" xmlns="" id="{366A8A7D-601B-9547-A29C-C24D503086AD}"/>
              </a:ext>
            </a:extLst>
          </p:cNvPr>
          <p:cNvSpPr/>
          <p:nvPr/>
        </p:nvSpPr>
        <p:spPr>
          <a:xfrm>
            <a:off x="9646198" y="5305108"/>
            <a:ext cx="96725" cy="136726"/>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笑脸 9">
            <a:extLst>
              <a:ext uri="{FF2B5EF4-FFF2-40B4-BE49-F238E27FC236}">
                <a16:creationId xmlns:a16="http://schemas.microsoft.com/office/drawing/2014/main" xmlns="" id="{B854C95E-56EC-E24B-AD5F-4F5EA341DB92}"/>
              </a:ext>
            </a:extLst>
          </p:cNvPr>
          <p:cNvSpPr/>
          <p:nvPr/>
        </p:nvSpPr>
        <p:spPr>
          <a:xfrm>
            <a:off x="9765003" y="5934616"/>
            <a:ext cx="96725" cy="136726"/>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爆炸形 1 15">
            <a:extLst>
              <a:ext uri="{FF2B5EF4-FFF2-40B4-BE49-F238E27FC236}">
                <a16:creationId xmlns:a16="http://schemas.microsoft.com/office/drawing/2014/main" xmlns="" id="{2289DD95-24F4-CF43-88FB-FBB177EBF3A5}"/>
              </a:ext>
            </a:extLst>
          </p:cNvPr>
          <p:cNvSpPr/>
          <p:nvPr/>
        </p:nvSpPr>
        <p:spPr>
          <a:xfrm>
            <a:off x="10300943" y="5743293"/>
            <a:ext cx="105135" cy="20508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爆炸形 1 24">
            <a:extLst>
              <a:ext uri="{FF2B5EF4-FFF2-40B4-BE49-F238E27FC236}">
                <a16:creationId xmlns:a16="http://schemas.microsoft.com/office/drawing/2014/main" xmlns="" id="{3983FC02-1E52-9641-99DD-CFE93EE6DC04}"/>
              </a:ext>
            </a:extLst>
          </p:cNvPr>
          <p:cNvSpPr/>
          <p:nvPr/>
        </p:nvSpPr>
        <p:spPr>
          <a:xfrm>
            <a:off x="10059312" y="5556770"/>
            <a:ext cx="84109" cy="17090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笑脸 48">
            <a:extLst>
              <a:ext uri="{FF2B5EF4-FFF2-40B4-BE49-F238E27FC236}">
                <a16:creationId xmlns:a16="http://schemas.microsoft.com/office/drawing/2014/main" xmlns="" id="{82CBFE33-6CFC-5948-8E0D-CAB3B60D4A53}"/>
              </a:ext>
            </a:extLst>
          </p:cNvPr>
          <p:cNvSpPr/>
          <p:nvPr/>
        </p:nvSpPr>
        <p:spPr>
          <a:xfrm>
            <a:off x="10696751" y="5713911"/>
            <a:ext cx="96725" cy="136726"/>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笑脸 49">
            <a:extLst>
              <a:ext uri="{FF2B5EF4-FFF2-40B4-BE49-F238E27FC236}">
                <a16:creationId xmlns:a16="http://schemas.microsoft.com/office/drawing/2014/main" xmlns="" id="{F6F7528A-B5FC-FD4D-8323-B316B7890E8D}"/>
              </a:ext>
            </a:extLst>
          </p:cNvPr>
          <p:cNvSpPr/>
          <p:nvPr/>
        </p:nvSpPr>
        <p:spPr>
          <a:xfrm>
            <a:off x="10004641" y="6252168"/>
            <a:ext cx="96725" cy="136726"/>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294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89C9293-1157-0B46-8F7C-3E1496C2CAFD}"/>
              </a:ext>
            </a:extLst>
          </p:cNvPr>
          <p:cNvSpPr>
            <a:spLocks noGrp="1"/>
          </p:cNvSpPr>
          <p:nvPr>
            <p:ph type="title"/>
          </p:nvPr>
        </p:nvSpPr>
        <p:spPr/>
        <p:txBody>
          <a:bodyPr/>
          <a:lstStyle/>
          <a:p>
            <a:r>
              <a:rPr kumimoji="1" lang="zh-CN" altLang="en-US" dirty="0">
                <a:solidFill>
                  <a:schemeClr val="tx1"/>
                </a:solidFill>
              </a:rPr>
              <a:t>去噪</a:t>
            </a:r>
            <a:r>
              <a:rPr kumimoji="1" lang="en-US" altLang="zh-CN" dirty="0">
                <a:solidFill>
                  <a:schemeClr val="tx1"/>
                </a:solidFill>
              </a:rPr>
              <a:t>——</a:t>
            </a:r>
            <a:r>
              <a:rPr kumimoji="1" lang="zh-CN" altLang="en-US" dirty="0">
                <a:solidFill>
                  <a:schemeClr val="tx1"/>
                </a:solidFill>
              </a:rPr>
              <a:t>过滤错误对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9EFCCA15-2F93-A64F-8D85-85EB131F414D}"/>
                  </a:ext>
                </a:extLst>
              </p:cNvPr>
              <p:cNvSpPr>
                <a:spLocks noGrp="1"/>
              </p:cNvSpPr>
              <p:nvPr>
                <p:ph idx="1"/>
              </p:nvPr>
            </p:nvSpPr>
            <p:spPr>
              <a:xfrm>
                <a:off x="597408" y="1196752"/>
                <a:ext cx="8359420" cy="4975448"/>
              </a:xfrm>
            </p:spPr>
            <p:txBody>
              <a:bodyPr/>
              <a:lstStyle/>
              <a:p>
                <a:r>
                  <a:rPr kumimoji="1" lang="zh-CN" altLang="en-US" dirty="0"/>
                  <a:t>剔除</a:t>
                </a:r>
                <a:r>
                  <a:rPr kumimoji="1" lang="zh-CN" altLang="en-US" dirty="0">
                    <a:solidFill>
                      <a:srgbClr val="C00000"/>
                    </a:solidFill>
                  </a:rPr>
                  <a:t>部分</a:t>
                </a:r>
                <a:r>
                  <a:rPr kumimoji="1" lang="zh-CN" altLang="en-US" dirty="0"/>
                  <a:t>错误对</a:t>
                </a:r>
                <a:endParaRPr kumimoji="1" lang="en-US" altLang="zh-CN" dirty="0"/>
              </a:p>
              <a:p>
                <a:r>
                  <a:rPr kumimoji="1" lang="zh-CN" altLang="en-US" dirty="0"/>
                  <a:t>估计</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m:t>
                        </m:r>
                      </m:e>
                      <m:sub>
                        <m:r>
                          <m:rPr>
                            <m:sty m:val="p"/>
                          </m:rPr>
                          <a:rPr kumimoji="1" lang="en-US" altLang="zh-CN" i="1">
                            <a:latin typeface="Cambria Math" panose="02040503050406030204" pitchFamily="18" charset="0"/>
                          </a:rPr>
                          <m:t>out</m:t>
                        </m:r>
                      </m:sub>
                    </m:sSub>
                  </m:oMath>
                </a14:m>
                <a:r>
                  <a:rPr kumimoji="1" lang="zh-CN" altLang="en-US" dirty="0"/>
                  <a:t>计算到最后一轮的</a:t>
                </a:r>
                <a:r>
                  <a:rPr kumimoji="1" lang="zh-CN" altLang="en-US" dirty="0">
                    <a:solidFill>
                      <a:srgbClr val="C00000"/>
                    </a:solidFill>
                  </a:rPr>
                  <a:t>可能</a:t>
                </a:r>
                <a:r>
                  <a:rPr kumimoji="1" lang="zh-CN" altLang="en-US" dirty="0"/>
                  <a:t>密文差分</a:t>
                </a:r>
                <a:endParaRPr kumimoji="1" lang="en-US" altLang="zh-CN" dirty="0"/>
              </a:p>
              <a:p>
                <a:r>
                  <a:rPr kumimoji="1" lang="zh-CN" altLang="en-US" dirty="0"/>
                  <a:t>不满足的一定是错误对</a:t>
                </a:r>
                <a:endParaRPr kumimoji="1" lang="en-US" altLang="zh-CN" dirty="0"/>
              </a:p>
            </p:txBody>
          </p:sp>
        </mc:Choice>
        <mc:Fallback xmlns="">
          <p:sp>
            <p:nvSpPr>
              <p:cNvPr id="3" name="内容占位符 2">
                <a:extLst>
                  <a:ext uri="{FF2B5EF4-FFF2-40B4-BE49-F238E27FC236}">
                    <a16:creationId xmlns:a16="http://schemas.microsoft.com/office/drawing/2014/main" id="{9EFCCA15-2F93-A64F-8D85-85EB131F414D}"/>
                  </a:ext>
                </a:extLst>
              </p:cNvPr>
              <p:cNvSpPr>
                <a:spLocks noGrp="1" noRot="1" noChangeAspect="1" noMove="1" noResize="1" noEditPoints="1" noAdjustHandles="1" noChangeArrowheads="1" noChangeShapeType="1" noTextEdit="1"/>
              </p:cNvSpPr>
              <p:nvPr>
                <p:ph idx="1"/>
              </p:nvPr>
            </p:nvSpPr>
            <p:spPr>
              <a:xfrm>
                <a:off x="597408" y="1196752"/>
                <a:ext cx="8359420" cy="4975448"/>
              </a:xfrm>
              <a:blipFill>
                <a:blip r:embed="rId3"/>
                <a:stretch>
                  <a:fillRect l="-910" t="-101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DCDE1658-53A4-8B4B-84F3-E6551CB0B8DB}"/>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8</a:t>
            </a:fld>
            <a:endParaRPr lang="zh-CN" altLang="en-US" dirty="0">
              <a:solidFill>
                <a:srgbClr val="464653"/>
              </a:solidFill>
            </a:endParaRPr>
          </a:p>
        </p:txBody>
      </p:sp>
      <p:pic>
        <p:nvPicPr>
          <p:cNvPr id="6" name="图片 5">
            <a:extLst>
              <a:ext uri="{FF2B5EF4-FFF2-40B4-BE49-F238E27FC236}">
                <a16:creationId xmlns:a16="http://schemas.microsoft.com/office/drawing/2014/main" xmlns="" id="{1982B1AD-6899-4247-A5AC-3D3107CA05A0}"/>
              </a:ext>
            </a:extLst>
          </p:cNvPr>
          <p:cNvPicPr>
            <a:picLocks noChangeAspect="1"/>
          </p:cNvPicPr>
          <p:nvPr/>
        </p:nvPicPr>
        <p:blipFill rotWithShape="1">
          <a:blip r:embed="rId4"/>
          <a:srcRect l="1863" t="626" r="3067" b="516"/>
          <a:stretch/>
        </p:blipFill>
        <p:spPr>
          <a:xfrm>
            <a:off x="9052951" y="134112"/>
            <a:ext cx="2441643" cy="6753898"/>
          </a:xfrm>
          <a:prstGeom prst="rect">
            <a:avLst/>
          </a:prstGeom>
        </p:spPr>
      </p:pic>
      <p:sp>
        <p:nvSpPr>
          <p:cNvPr id="7" name="矩形 6">
            <a:extLst>
              <a:ext uri="{FF2B5EF4-FFF2-40B4-BE49-F238E27FC236}">
                <a16:creationId xmlns:a16="http://schemas.microsoft.com/office/drawing/2014/main" xmlns="" id="{4080AC32-A607-824E-870A-01A9BE54F940}"/>
              </a:ext>
            </a:extLst>
          </p:cNvPr>
          <p:cNvSpPr/>
          <p:nvPr/>
        </p:nvSpPr>
        <p:spPr>
          <a:xfrm>
            <a:off x="9052951" y="463296"/>
            <a:ext cx="2441643" cy="526694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BEEA08AB-BC70-6043-87AE-D32DD333737B}"/>
                  </a:ext>
                </a:extLst>
              </p:cNvPr>
              <p:cNvSpPr txBox="1"/>
              <p:nvPr/>
            </p:nvSpPr>
            <p:spPr>
              <a:xfrm>
                <a:off x="8432621" y="5360908"/>
                <a:ext cx="641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C00000"/>
                              </a:solidFill>
                              <a:latin typeface="Cambria Math" panose="02040503050406030204" pitchFamily="18" charset="0"/>
                            </a:rPr>
                          </m:ctrlPr>
                        </m:sSubPr>
                        <m:e>
                          <m:r>
                            <a:rPr kumimoji="1" lang="en-US" altLang="zh-CN" sz="2400" b="1" i="1" smtClean="0">
                              <a:solidFill>
                                <a:srgbClr val="C00000"/>
                              </a:solidFill>
                              <a:latin typeface="Cambria Math" panose="02040503050406030204" pitchFamily="18" charset="0"/>
                              <a:ea typeface="Cambria Math" panose="02040503050406030204" pitchFamily="18" charset="0"/>
                            </a:rPr>
                            <m:t>∆</m:t>
                          </m:r>
                        </m:e>
                        <m:sub>
                          <m:r>
                            <a:rPr kumimoji="1" lang="en-US" altLang="zh-CN" sz="2400" b="1" i="1" smtClean="0">
                              <a:solidFill>
                                <a:srgbClr val="C00000"/>
                              </a:solidFill>
                              <a:latin typeface="Cambria Math" panose="02040503050406030204" pitchFamily="18" charset="0"/>
                            </a:rPr>
                            <m:t>𝒐𝒖𝒕</m:t>
                          </m:r>
                        </m:sub>
                      </m:sSub>
                    </m:oMath>
                  </m:oMathPara>
                </a14:m>
                <a:endParaRPr kumimoji="1" lang="zh-CN" altLang="en-US" sz="2400" b="1" dirty="0">
                  <a:solidFill>
                    <a:srgbClr val="C00000"/>
                  </a:solidFill>
                </a:endParaRPr>
              </a:p>
            </p:txBody>
          </p:sp>
        </mc:Choice>
        <mc:Fallback xmlns="">
          <p:sp>
            <p:nvSpPr>
              <p:cNvPr id="8" name="文本框 7">
                <a:extLst>
                  <a:ext uri="{FF2B5EF4-FFF2-40B4-BE49-F238E27FC236}">
                    <a16:creationId xmlns:a16="http://schemas.microsoft.com/office/drawing/2014/main" id="{BEEA08AB-BC70-6043-87AE-D32DD333737B}"/>
                  </a:ext>
                </a:extLst>
              </p:cNvPr>
              <p:cNvSpPr txBox="1">
                <a:spLocks noRot="1" noChangeAspect="1" noMove="1" noResize="1" noEditPoints="1" noAdjustHandles="1" noChangeArrowheads="1" noChangeShapeType="1" noTextEdit="1"/>
              </p:cNvSpPr>
              <p:nvPr/>
            </p:nvSpPr>
            <p:spPr>
              <a:xfrm>
                <a:off x="8432621" y="5360908"/>
                <a:ext cx="641138" cy="369332"/>
              </a:xfrm>
              <a:prstGeom prst="rect">
                <a:avLst/>
              </a:prstGeom>
              <a:blipFill>
                <a:blip r:embed="rId5"/>
                <a:stretch>
                  <a:fillRect l="-7843" r="-1961"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96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F0A5062-C5D9-354B-8BB2-A1A8A731EC23}"/>
              </a:ext>
            </a:extLst>
          </p:cNvPr>
          <p:cNvSpPr>
            <a:spLocks noGrp="1"/>
          </p:cNvSpPr>
          <p:nvPr>
            <p:ph type="title"/>
          </p:nvPr>
        </p:nvSpPr>
        <p:spPr/>
        <p:txBody>
          <a:bodyPr/>
          <a:lstStyle/>
          <a:p>
            <a:r>
              <a:rPr kumimoji="1" lang="zh-CN" altLang="en-US" dirty="0"/>
              <a:t>缩减到</a:t>
            </a:r>
            <a:r>
              <a:rPr kumimoji="1" lang="en-US" altLang="zh-CN" dirty="0"/>
              <a:t>5</a:t>
            </a:r>
            <a:r>
              <a:rPr kumimoji="1" lang="zh-CN" altLang="en-US" dirty="0"/>
              <a:t>轮的</a:t>
            </a:r>
            <a:r>
              <a:rPr lang="en-US" altLang="zh-CN" dirty="0" err="1"/>
              <a:t>CipherFour</a:t>
            </a:r>
            <a:r>
              <a:rPr lang="zh-CN" altLang="en-US" dirty="0"/>
              <a:t>算法的密钥恢复攻击</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F30E847D-2FFD-4949-80EF-CFE67B64D5D9}"/>
                  </a:ext>
                </a:extLst>
              </p:cNvPr>
              <p:cNvSpPr>
                <a:spLocks noGrp="1"/>
              </p:cNvSpPr>
              <p:nvPr>
                <p:ph idx="1"/>
              </p:nvPr>
            </p:nvSpPr>
            <p:spPr>
              <a:xfrm>
                <a:off x="914400" y="1214033"/>
                <a:ext cx="8952622" cy="5441159"/>
              </a:xfrm>
            </p:spPr>
            <p:txBody>
              <a:bodyPr>
                <a:normAutofit/>
              </a:bodyPr>
              <a:lstStyle/>
              <a:p>
                <a:r>
                  <a:rPr kumimoji="1" lang="zh-CN" altLang="en-US" dirty="0"/>
                  <a:t>类似最初的二轮加密的例子</a:t>
                </a:r>
                <a:endParaRPr kumimoji="1" lang="en-US" altLang="zh-CN" dirty="0"/>
              </a:p>
              <a:p>
                <a:r>
                  <a:rPr kumimoji="1" lang="zh-CN" altLang="en-US" dirty="0"/>
                  <a:t>求解</a:t>
                </a:r>
                <a:r>
                  <a:rPr kumimoji="1" lang="en-US" altLang="zh-CN" dirty="0"/>
                  <a:t>S</a:t>
                </a:r>
                <a:r>
                  <a:rPr kumimoji="1" lang="zh-CN" altLang="en-US" dirty="0"/>
                  <a:t>盒的带概率的方程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𝑆</m:t>
                        </m:r>
                      </m:e>
                      <m:sup>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i="1">
                            <a:ln w="0"/>
                            <a:effectLst>
                              <a:outerShdw blurRad="38100" dist="19050" dir="2700000" algn="tl" rotWithShape="0">
                                <a:schemeClr val="dk1">
                                  <a:alpha val="40000"/>
                                </a:schemeClr>
                              </a:outerShdw>
                            </a:effectLst>
                            <a:latin typeface="Cambria Math" panose="02040503050406030204" pitchFamily="18" charset="0"/>
                          </a:rPr>
                          <m:t>5,2</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Sub>
                    <m:r>
                      <a:rPr kumimoji="1" lang="en-US" altLang="zh-CN" i="1">
                        <a:latin typeface="Cambria Math" panose="02040503050406030204" pitchFamily="18" charset="0"/>
                      </a:rPr>
                      <m:t>)</m:t>
                    </m:r>
                    <m:r>
                      <m:rPr>
                        <m:nor/>
                      </m:rPr>
                      <a:rPr lang="en-US" altLang="zh-CN" dirty="0">
                        <a:ln w="0"/>
                        <a:effectLst>
                          <a:outerShdw blurRad="38100" dist="19050" dir="2700000" algn="tl" rotWithShape="0">
                            <a:schemeClr val="dk1">
                              <a:alpha val="40000"/>
                            </a:schemeClr>
                          </a:outerShdw>
                        </a:effectLst>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m:rPr>
                        <m:nor/>
                      </m:rPr>
                      <a:rPr kumimoji="1" lang="en-US" altLang="zh-CN" dirty="0"/>
                      <m:t> </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𝑆</m:t>
                        </m:r>
                      </m:e>
                      <m:sup>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i="1">
                            <a:ln w="0"/>
                            <a:effectLst>
                              <a:outerShdw blurRad="38100" dist="19050" dir="2700000" algn="tl" rotWithShape="0">
                                <a:schemeClr val="dk1">
                                  <a:alpha val="40000"/>
                                </a:schemeClr>
                              </a:outerShdw>
                            </a:effectLst>
                            <a:latin typeface="Cambria Math" panose="02040503050406030204" pitchFamily="18" charset="0"/>
                          </a:rPr>
                          <m:t>5,2</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Sup>
                      <m:sSubSup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Sup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up>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up>
                    </m:sSubSup>
                    <m:r>
                      <a:rPr kumimoji="1" lang="en-US" altLang="zh-CN" i="1">
                        <a:latin typeface="Cambria Math" panose="02040503050406030204" pitchFamily="18" charset="0"/>
                      </a:rPr>
                      <m:t>)</m:t>
                    </m:r>
                    <m:r>
                      <m:rPr>
                        <m:nor/>
                      </m:rPr>
                      <a:rPr lang="en-US" altLang="zh-CN" dirty="0">
                        <a:ln w="0"/>
                        <a:effectLst>
                          <a:outerShdw blurRad="38100" dist="19050" dir="2700000" algn="tl" rotWithShape="0">
                            <a:schemeClr val="dk1">
                              <a:alpha val="40000"/>
                            </a:schemeClr>
                          </a:outerShdw>
                        </a:effectLst>
                        <a:ea typeface="Cambria Math" panose="02040503050406030204" pitchFamily="18" charset="0"/>
                      </a:rPr>
                      <m:t> =2</m:t>
                    </m:r>
                  </m:oMath>
                </a14:m>
                <a:endParaRPr kumimoji="1" lang="en-US" altLang="zh-CN" dirty="0"/>
              </a:p>
              <a:p>
                <a:r>
                  <a:rPr kumimoji="1" lang="zh-CN" altLang="en-US" dirty="0"/>
                  <a:t>过滤后的密文对有如下表现</a:t>
                </a:r>
                <a:endParaRPr kumimoji="1" lang="en-US" altLang="zh-CN" dirty="0"/>
              </a:p>
              <a:p>
                <a:pPr lvl="1"/>
                <a:r>
                  <a:rPr kumimoji="1" lang="zh-CN" altLang="en-US" dirty="0"/>
                  <a:t>对</a:t>
                </a:r>
                <a:r>
                  <a:rPr kumimoji="1" lang="zh-CN" altLang="en-US" dirty="0">
                    <a:solidFill>
                      <a:srgbClr val="C00000"/>
                    </a:solidFill>
                  </a:rPr>
                  <a:t>正确对，</a:t>
                </a:r>
                <a:r>
                  <a:rPr kumimoji="1" lang="zh-CN" altLang="en-US" dirty="0"/>
                  <a:t>对应的</a:t>
                </a:r>
                <a:r>
                  <a:rPr kumimoji="1" lang="en-US" altLang="zh-CN" dirty="0"/>
                  <a:t>(</a:t>
                </a:r>
                <a14:m>
                  <m:oMath xmlns:m="http://schemas.openxmlformats.org/officeDocument/2006/math">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Sub>
                  </m:oMath>
                </a14:m>
                <a:r>
                  <a:rPr kumimoji="1" lang="en-US" altLang="zh-CN" dirty="0"/>
                  <a:t>,</a:t>
                </a:r>
                <a:r>
                  <a:rPr lang="en-US" altLang="zh-CN" dirty="0">
                    <a:ln w="0"/>
                    <a:effectLst>
                      <a:outerShdw blurRad="38100" dist="19050" dir="2700000" algn="tl" rotWithShape="0">
                        <a:schemeClr val="dk1">
                          <a:alpha val="40000"/>
                        </a:schemeClr>
                      </a:outerShdw>
                    </a:effectLst>
                    <a:ea typeface="Cambria Math" panose="02040503050406030204" pitchFamily="18" charset="0"/>
                  </a:rPr>
                  <a:t> </a:t>
                </a:r>
                <a14:m>
                  <m:oMath xmlns:m="http://schemas.openxmlformats.org/officeDocument/2006/math">
                    <m:sSubSup>
                      <m:sSubSup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Sup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up>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up>
                    </m:sSubSup>
                  </m:oMath>
                </a14:m>
                <a:r>
                  <a:rPr kumimoji="1" lang="en-US" altLang="zh-CN" dirty="0"/>
                  <a:t>)</a:t>
                </a:r>
                <a:r>
                  <a:rPr kumimoji="1" lang="zh-CN" altLang="en-US" dirty="0"/>
                  <a:t> </a:t>
                </a:r>
                <a:r>
                  <a:rPr kumimoji="1" lang="zh-CN" altLang="en-US" dirty="0">
                    <a:solidFill>
                      <a:schemeClr val="tx1"/>
                    </a:solidFill>
                  </a:rPr>
                  <a:t>代入方程</a:t>
                </a:r>
                <a:r>
                  <a:rPr kumimoji="1" lang="en-US" altLang="zh-CN" dirty="0">
                    <a:solidFill>
                      <a:schemeClr val="tx1"/>
                    </a:solidFill>
                  </a:rPr>
                  <a:t> </a:t>
                </a:r>
                <a14:m>
                  <m:oMath xmlns:m="http://schemas.openxmlformats.org/officeDocument/2006/math">
                    <m:sSup>
                      <m:sSupPr>
                        <m:ctrlPr>
                          <a:rPr kumimoji="1" lang="en-US" altLang="zh-CN" i="1">
                            <a:solidFill>
                              <a:schemeClr val="tx1"/>
                            </a:solidFill>
                            <a:latin typeface="Cambria Math" panose="02040503050406030204" pitchFamily="18" charset="0"/>
                          </a:rPr>
                        </m:ctrlPr>
                      </m:sSupPr>
                      <m:e>
                        <m:r>
                          <a:rPr kumimoji="1" lang="en-US" altLang="zh-CN" i="1">
                            <a:solidFill>
                              <a:schemeClr val="tx1"/>
                            </a:solidFill>
                            <a:latin typeface="Cambria Math" panose="02040503050406030204" pitchFamily="18" charset="0"/>
                          </a:rPr>
                          <m:t>𝑆</m:t>
                        </m:r>
                      </m:e>
                      <m:sup>
                        <m:r>
                          <a:rPr kumimoji="1" lang="en-US" altLang="zh-CN" i="1">
                            <a:solidFill>
                              <a:schemeClr val="tx1"/>
                            </a:solidFill>
                            <a:latin typeface="Cambria Math" panose="02040503050406030204" pitchFamily="18" charset="0"/>
                          </a:rPr>
                          <m:t>−1</m:t>
                        </m:r>
                      </m:sup>
                    </m:sSup>
                    <m:r>
                      <a:rPr kumimoji="1" lang="en-US" altLang="zh-CN" i="1">
                        <a:latin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i="1">
                            <a:ln w="0"/>
                            <a:effectLst>
                              <a:outerShdw blurRad="38100" dist="19050" dir="2700000" algn="tl" rotWithShape="0">
                                <a:schemeClr val="dk1">
                                  <a:alpha val="40000"/>
                                </a:schemeClr>
                              </a:outerShdw>
                            </a:effectLst>
                            <a:latin typeface="Cambria Math" panose="02040503050406030204" pitchFamily="18" charset="0"/>
                          </a:rPr>
                          <m:t>5,</m:t>
                        </m:r>
                        <m:r>
                          <a:rPr lang="en-US" altLang="zh-CN" b="0" i="1" smtClean="0">
                            <a:ln w="0"/>
                            <a:effectLst>
                              <a:outerShdw blurRad="38100" dist="19050" dir="2700000" algn="tl" rotWithShape="0">
                                <a:schemeClr val="dk1">
                                  <a:alpha val="40000"/>
                                </a:schemeClr>
                              </a:outerShdw>
                            </a:effectLst>
                            <a:latin typeface="Cambria Math" panose="02040503050406030204" pitchFamily="18" charset="0"/>
                          </a:rPr>
                          <m:t>2</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Sub>
                    <m:r>
                      <a:rPr kumimoji="1" lang="en-US" altLang="zh-CN" i="1">
                        <a:latin typeface="Cambria Math" panose="02040503050406030204" pitchFamily="18" charset="0"/>
                      </a:rPr>
                      <m:t>)</m:t>
                    </m:r>
                    <m:r>
                      <m:rPr>
                        <m:nor/>
                      </m:rPr>
                      <a:rPr lang="en-US" altLang="zh-CN" dirty="0">
                        <a:ln w="0"/>
                        <a:effectLst>
                          <a:outerShdw blurRad="38100" dist="19050" dir="2700000" algn="tl" rotWithShape="0">
                            <a:schemeClr val="dk1">
                              <a:alpha val="40000"/>
                            </a:schemeClr>
                          </a:outerShdw>
                        </a:effectLst>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m:rPr>
                        <m:nor/>
                      </m:rPr>
                      <a:rPr kumimoji="1" lang="en-US" altLang="zh-CN" dirty="0"/>
                      <m:t> </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𝑆</m:t>
                        </m:r>
                      </m:e>
                      <m:sup>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i="1">
                            <a:ln w="0"/>
                            <a:effectLst>
                              <a:outerShdw blurRad="38100" dist="19050" dir="2700000" algn="tl" rotWithShape="0">
                                <a:schemeClr val="dk1">
                                  <a:alpha val="40000"/>
                                </a:schemeClr>
                              </a:outerShdw>
                            </a:effectLst>
                            <a:latin typeface="Cambria Math" panose="02040503050406030204" pitchFamily="18" charset="0"/>
                          </a:rPr>
                          <m:t>5,</m:t>
                        </m:r>
                        <m:r>
                          <a:rPr lang="en-US" altLang="zh-CN" b="0" i="1" smtClean="0">
                            <a:ln w="0"/>
                            <a:effectLst>
                              <a:outerShdw blurRad="38100" dist="19050" dir="2700000" algn="tl" rotWithShape="0">
                                <a:schemeClr val="dk1">
                                  <a:alpha val="40000"/>
                                </a:schemeClr>
                              </a:outerShdw>
                            </a:effectLst>
                            <a:latin typeface="Cambria Math" panose="02040503050406030204" pitchFamily="18" charset="0"/>
                          </a:rPr>
                          <m:t>2</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Sup>
                      <m:sSubSup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Sup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up>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up>
                    </m:sSubSup>
                    <m:r>
                      <a:rPr kumimoji="1" lang="en-US" altLang="zh-CN" i="1">
                        <a:latin typeface="Cambria Math" panose="02040503050406030204" pitchFamily="18" charset="0"/>
                      </a:rPr>
                      <m:t>)</m:t>
                    </m:r>
                    <m:r>
                      <m:rPr>
                        <m:nor/>
                      </m:rPr>
                      <a:rPr lang="en-US" altLang="zh-CN" dirty="0">
                        <a:ln w="0"/>
                        <a:effectLst>
                          <a:outerShdw blurRad="38100" dist="19050" dir="2700000" algn="tl" rotWithShape="0">
                            <a:schemeClr val="dk1">
                              <a:alpha val="40000"/>
                            </a:schemeClr>
                          </a:outerShdw>
                        </a:effectLst>
                        <a:ea typeface="Cambria Math" panose="02040503050406030204" pitchFamily="18" charset="0"/>
                      </a:rPr>
                      <m:t> =2</m:t>
                    </m:r>
                    <m:r>
                      <m:rPr>
                        <m:nor/>
                      </m:rPr>
                      <a:rPr lang="zh-CN" altLang="en-US" b="0" i="0" dirty="0" smtClean="0">
                        <a:ln w="0"/>
                        <a:effectLst>
                          <a:outerShdw blurRad="38100" dist="19050" dir="2700000" algn="tl" rotWithShape="0">
                            <a:schemeClr val="dk1">
                              <a:alpha val="40000"/>
                            </a:schemeClr>
                          </a:outerShdw>
                        </a:effectLst>
                        <a:ea typeface="Cambria Math" panose="02040503050406030204" pitchFamily="18" charset="0"/>
                      </a:rPr>
                      <m:t>，</m:t>
                    </m:r>
                  </m:oMath>
                </a14:m>
                <a:r>
                  <a:rPr kumimoji="1" lang="zh-CN" altLang="en-US" dirty="0"/>
                  <a:t>解集中一定包含正确的</a:t>
                </a:r>
                <a14:m>
                  <m:oMath xmlns:m="http://schemas.openxmlformats.org/officeDocument/2006/math">
                    <m:sSub>
                      <m:sSubPr>
                        <m:ctrlPr>
                          <a:rPr kumimoji="1" lang="en-US" altLang="zh-CN" i="1">
                            <a:solidFill>
                              <a:srgbClr val="C00000"/>
                            </a:solidFill>
                            <a:latin typeface="Cambria Math" panose="02040503050406030204" pitchFamily="18" charset="0"/>
                          </a:rPr>
                        </m:ctrlPr>
                      </m:sSubPr>
                      <m:e>
                        <m:r>
                          <a:rPr kumimoji="1" lang="en-US" altLang="zh-CN" i="1">
                            <a:solidFill>
                              <a:srgbClr val="C00000"/>
                            </a:solidFill>
                            <a:latin typeface="Cambria Math" panose="02040503050406030204" pitchFamily="18" charset="0"/>
                          </a:rPr>
                          <m:t>𝑘</m:t>
                        </m:r>
                      </m:e>
                      <m:sub>
                        <m:r>
                          <a:rPr kumimoji="1" lang="en-US" altLang="zh-CN" i="1">
                            <a:solidFill>
                              <a:srgbClr val="C00000"/>
                            </a:solidFill>
                            <a:latin typeface="Cambria Math" panose="02040503050406030204" pitchFamily="18" charset="0"/>
                          </a:rPr>
                          <m:t>5,2</m:t>
                        </m:r>
                      </m:sub>
                    </m:sSub>
                  </m:oMath>
                </a14:m>
                <a:endParaRPr kumimoji="1" lang="en-US" altLang="zh-CN" dirty="0"/>
              </a:p>
              <a:p>
                <a:pPr lvl="1"/>
                <a:r>
                  <a:rPr kumimoji="1" lang="zh-CN" altLang="en-US" dirty="0"/>
                  <a:t>对错误对，对应的</a:t>
                </a:r>
                <a:r>
                  <a:rPr kumimoji="1" lang="en-US" altLang="zh-CN" dirty="0"/>
                  <a:t>(</a:t>
                </a:r>
                <a14:m>
                  <m:oMath xmlns:m="http://schemas.openxmlformats.org/officeDocument/2006/math">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Sub>
                  </m:oMath>
                </a14:m>
                <a:r>
                  <a:rPr kumimoji="1" lang="en-US" altLang="zh-CN" dirty="0"/>
                  <a:t>,</a:t>
                </a:r>
                <a:r>
                  <a:rPr lang="en-US" altLang="zh-CN" dirty="0">
                    <a:ln w="0"/>
                    <a:effectLst>
                      <a:outerShdw blurRad="38100" dist="19050" dir="2700000" algn="tl" rotWithShape="0">
                        <a:schemeClr val="dk1">
                          <a:alpha val="40000"/>
                        </a:schemeClr>
                      </a:outerShdw>
                    </a:effectLst>
                    <a:ea typeface="Cambria Math" panose="02040503050406030204" pitchFamily="18" charset="0"/>
                  </a:rPr>
                  <a:t> </a:t>
                </a:r>
                <a14:m>
                  <m:oMath xmlns:m="http://schemas.openxmlformats.org/officeDocument/2006/math">
                    <m:sSubSup>
                      <m:sSubSup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Sup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up>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up>
                    </m:sSubSup>
                  </m:oMath>
                </a14:m>
                <a:r>
                  <a:rPr kumimoji="1" lang="en-US" altLang="zh-CN" dirty="0"/>
                  <a:t>)</a:t>
                </a:r>
                <a:r>
                  <a:rPr kumimoji="1" lang="zh-CN" altLang="en-US" dirty="0">
                    <a:solidFill>
                      <a:schemeClr val="tx1"/>
                    </a:solidFill>
                  </a:rPr>
                  <a:t>代入方程</a:t>
                </a:r>
                <a:r>
                  <a:rPr kumimoji="1" lang="en-US" altLang="zh-CN" dirty="0">
                    <a:solidFill>
                      <a:schemeClr val="tx1"/>
                    </a:solidFill>
                  </a:rPr>
                  <a:t> </a:t>
                </a:r>
                <a14:m>
                  <m:oMath xmlns:m="http://schemas.openxmlformats.org/officeDocument/2006/math">
                    <m:sSup>
                      <m:sSupPr>
                        <m:ctrlPr>
                          <a:rPr kumimoji="1" lang="en-US" altLang="zh-CN" i="1">
                            <a:solidFill>
                              <a:schemeClr val="tx1"/>
                            </a:solidFill>
                            <a:latin typeface="Cambria Math" panose="02040503050406030204" pitchFamily="18" charset="0"/>
                          </a:rPr>
                        </m:ctrlPr>
                      </m:sSupPr>
                      <m:e>
                        <m:r>
                          <a:rPr kumimoji="1" lang="en-US" altLang="zh-CN" i="1">
                            <a:solidFill>
                              <a:schemeClr val="tx1"/>
                            </a:solidFill>
                            <a:latin typeface="Cambria Math" panose="02040503050406030204" pitchFamily="18" charset="0"/>
                          </a:rPr>
                          <m:t>𝑆</m:t>
                        </m:r>
                      </m:e>
                      <m:sup>
                        <m:r>
                          <a:rPr kumimoji="1" lang="en-US" altLang="zh-CN" i="1">
                            <a:solidFill>
                              <a:schemeClr val="tx1"/>
                            </a:solidFill>
                            <a:latin typeface="Cambria Math" panose="02040503050406030204" pitchFamily="18" charset="0"/>
                          </a:rPr>
                          <m:t>−1</m:t>
                        </m:r>
                      </m:sup>
                    </m:sSup>
                    <m:r>
                      <a:rPr kumimoji="1" lang="en-US" altLang="zh-CN" i="1">
                        <a:latin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i="1">
                            <a:ln w="0"/>
                            <a:effectLst>
                              <a:outerShdw blurRad="38100" dist="19050" dir="2700000" algn="tl" rotWithShape="0">
                                <a:schemeClr val="dk1">
                                  <a:alpha val="40000"/>
                                </a:schemeClr>
                              </a:outerShdw>
                            </a:effectLst>
                            <a:latin typeface="Cambria Math" panose="02040503050406030204" pitchFamily="18" charset="0"/>
                          </a:rPr>
                          <m:t>5,</m:t>
                        </m:r>
                        <m:r>
                          <a:rPr lang="en-US" altLang="zh-CN" b="0" i="1" smtClean="0">
                            <a:ln w="0"/>
                            <a:effectLst>
                              <a:outerShdw blurRad="38100" dist="19050" dir="2700000" algn="tl" rotWithShape="0">
                                <a:schemeClr val="dk1">
                                  <a:alpha val="40000"/>
                                </a:schemeClr>
                              </a:outerShdw>
                            </a:effectLst>
                            <a:latin typeface="Cambria Math" panose="02040503050406030204" pitchFamily="18" charset="0"/>
                          </a:rPr>
                          <m:t>2</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Sub>
                    <m:r>
                      <a:rPr kumimoji="1" lang="en-US" altLang="zh-CN" i="1">
                        <a:latin typeface="Cambria Math" panose="02040503050406030204" pitchFamily="18" charset="0"/>
                      </a:rPr>
                      <m:t>)</m:t>
                    </m:r>
                    <m:r>
                      <m:rPr>
                        <m:nor/>
                      </m:rPr>
                      <a:rPr lang="en-US" altLang="zh-CN" dirty="0">
                        <a:ln w="0"/>
                        <a:effectLst>
                          <a:outerShdw blurRad="38100" dist="19050" dir="2700000" algn="tl" rotWithShape="0">
                            <a:schemeClr val="dk1">
                              <a:alpha val="40000"/>
                            </a:schemeClr>
                          </a:outerShdw>
                        </a:effectLst>
                        <a:ea typeface="Cambria Math" panose="02040503050406030204" pitchFamily="18" charset="0"/>
                      </a:rPr>
                      <m:t> </m:t>
                    </m:r>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r>
                      <m:rPr>
                        <m:nor/>
                      </m:rPr>
                      <a:rPr kumimoji="1" lang="en-US" altLang="zh-CN" dirty="0" smtClean="0"/>
                      <m:t> </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𝑆</m:t>
                        </m:r>
                      </m:e>
                      <m:sup>
                        <m:r>
                          <a:rPr kumimoji="1" lang="en-US" altLang="zh-CN" i="1">
                            <a:latin typeface="Cambria Math" panose="02040503050406030204" pitchFamily="18" charset="0"/>
                          </a:rPr>
                          <m:t>−1</m:t>
                        </m:r>
                      </m:sup>
                    </m:sSup>
                    <m:r>
                      <a:rPr kumimoji="1" lang="en-US" altLang="zh-CN" i="1">
                        <a:latin typeface="Cambria Math" panose="02040503050406030204" pitchFamily="18" charset="0"/>
                      </a:rPr>
                      <m:t>(</m:t>
                    </m:r>
                    <m:sSub>
                      <m:sSubPr>
                        <m:ctrlPr>
                          <a:rPr lang="en-US" altLang="zh-CN"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i="1">
                            <a:ln w="0"/>
                            <a:effectLst>
                              <a:outerShdw blurRad="38100" dist="19050" dir="2700000" algn="tl" rotWithShape="0">
                                <a:schemeClr val="dk1">
                                  <a:alpha val="40000"/>
                                </a:schemeClr>
                              </a:outerShdw>
                            </a:effectLst>
                            <a:latin typeface="Cambria Math" panose="02040503050406030204" pitchFamily="18" charset="0"/>
                          </a:rPr>
                          <m:t>5,</m:t>
                        </m:r>
                        <m:r>
                          <a:rPr lang="en-US" altLang="zh-CN" b="0" i="1" smtClean="0">
                            <a:ln w="0"/>
                            <a:effectLst>
                              <a:outerShdw blurRad="38100" dist="19050" dir="2700000" algn="tl" rotWithShape="0">
                                <a:schemeClr val="dk1">
                                  <a:alpha val="40000"/>
                                </a:schemeClr>
                              </a:outerShdw>
                            </a:effectLst>
                            <a:latin typeface="Cambria Math" panose="02040503050406030204" pitchFamily="18" charset="0"/>
                          </a:rPr>
                          <m:t>2</m:t>
                        </m:r>
                      </m:sub>
                    </m:sSub>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SubSup>
                      <m:sSubSupPr>
                        <m:ctrlP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SupPr>
                      <m:e>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𝑐</m:t>
                        </m:r>
                      </m:e>
                      <m:sub>
                        <m:r>
                          <a:rPr lang="en-US" altLang="zh-CN"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2</m:t>
                        </m:r>
                      </m:sub>
                      <m:sup>
                        <m:r>
                          <a:rPr lang="en-US" altLang="zh-CN"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sup>
                    </m:sSubSup>
                    <m:r>
                      <a:rPr kumimoji="1" lang="en-US" altLang="zh-CN" i="1">
                        <a:latin typeface="Cambria Math" panose="02040503050406030204" pitchFamily="18" charset="0"/>
                      </a:rPr>
                      <m:t>)</m:t>
                    </m:r>
                    <m:r>
                      <m:rPr>
                        <m:nor/>
                      </m:rPr>
                      <a:rPr lang="en-US" altLang="zh-CN" dirty="0">
                        <a:ln w="0"/>
                        <a:effectLst>
                          <a:outerShdw blurRad="38100" dist="19050" dir="2700000" algn="tl" rotWithShape="0">
                            <a:schemeClr val="dk1">
                              <a:alpha val="40000"/>
                            </a:schemeClr>
                          </a:outerShdw>
                        </a:effectLst>
                        <a:ea typeface="Cambria Math" panose="02040503050406030204" pitchFamily="18" charset="0"/>
                      </a:rPr>
                      <m:t> =2</m:t>
                    </m:r>
                    <m:r>
                      <a:rPr kumimoji="1" lang="zh-CN" altLang="en-US" b="0" i="0" smtClean="0">
                        <a:latin typeface="Cambria Math" panose="02040503050406030204" pitchFamily="18" charset="0"/>
                      </a:rPr>
                      <m:t>，</m:t>
                    </m:r>
                  </m:oMath>
                </a14:m>
                <a:r>
                  <a:rPr kumimoji="1" lang="zh-CN" altLang="en-US" dirty="0"/>
                  <a:t>解集中都是错误的</a:t>
                </a:r>
                <a14:m>
                  <m:oMath xmlns:m="http://schemas.openxmlformats.org/officeDocument/2006/math">
                    <m:sSub>
                      <m:sSubPr>
                        <m:ctrlPr>
                          <a:rPr kumimoji="1" lang="en-US" altLang="zh-CN" i="1">
                            <a:solidFill>
                              <a:srgbClr val="C00000"/>
                            </a:solidFill>
                            <a:latin typeface="Cambria Math" panose="02040503050406030204" pitchFamily="18" charset="0"/>
                          </a:rPr>
                        </m:ctrlPr>
                      </m:sSubPr>
                      <m:e>
                        <m:r>
                          <a:rPr kumimoji="1" lang="en-US" altLang="zh-CN" i="1">
                            <a:solidFill>
                              <a:srgbClr val="C00000"/>
                            </a:solidFill>
                            <a:latin typeface="Cambria Math" panose="02040503050406030204" pitchFamily="18" charset="0"/>
                          </a:rPr>
                          <m:t>𝑘</m:t>
                        </m:r>
                      </m:e>
                      <m:sub>
                        <m:r>
                          <a:rPr kumimoji="1" lang="en-US" altLang="zh-CN" i="1">
                            <a:solidFill>
                              <a:srgbClr val="C00000"/>
                            </a:solidFill>
                            <a:latin typeface="Cambria Math" panose="02040503050406030204" pitchFamily="18" charset="0"/>
                          </a:rPr>
                          <m:t>5,2</m:t>
                        </m:r>
                      </m:sub>
                    </m:sSub>
                  </m:oMath>
                </a14:m>
                <a:endParaRPr kumimoji="1" lang="en-US" altLang="zh-CN" dirty="0"/>
              </a:p>
              <a:p>
                <a:r>
                  <a:rPr kumimoji="1" lang="zh-CN" altLang="en-US" dirty="0"/>
                  <a:t>恢复</a:t>
                </a:r>
                <a:r>
                  <a:rPr kumimoji="1" lang="en-US" altLang="zh-CN" dirty="0"/>
                  <a:t>4-bit</a:t>
                </a:r>
                <a:r>
                  <a:rPr kumimoji="1" lang="zh-CN" altLang="en-US" dirty="0"/>
                  <a:t>，即实现分割</a:t>
                </a:r>
                <a:endParaRPr kumimoji="1" lang="en-US" altLang="zh-CN" dirty="0"/>
              </a:p>
              <a:p>
                <a:pPr lvl="1"/>
                <a:r>
                  <a:rPr kumimoji="1" lang="zh-CN" altLang="en-US" dirty="0"/>
                  <a:t>其余比特可通过换差分，或者穷举等方式得到</a:t>
                </a:r>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F30E847D-2FFD-4949-80EF-CFE67B64D5D9}"/>
                  </a:ext>
                </a:extLst>
              </p:cNvPr>
              <p:cNvSpPr>
                <a:spLocks noGrp="1" noRot="1" noChangeAspect="1" noMove="1" noResize="1" noEditPoints="1" noAdjustHandles="1" noChangeArrowheads="1" noChangeShapeType="1" noTextEdit="1"/>
              </p:cNvSpPr>
              <p:nvPr>
                <p:ph idx="1"/>
              </p:nvPr>
            </p:nvSpPr>
            <p:spPr>
              <a:xfrm>
                <a:off x="914400" y="1214033"/>
                <a:ext cx="8952622" cy="5441159"/>
              </a:xfrm>
              <a:blipFill>
                <a:blip r:embed="rId2"/>
                <a:stretch>
                  <a:fillRect l="-993" t="-140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xmlns="" id="{8EE9F39B-4813-A34F-B5EB-206FEA520C9F}"/>
              </a:ext>
            </a:extLst>
          </p:cNvPr>
          <p:cNvSpPr>
            <a:spLocks noGrp="1"/>
          </p:cNvSpPr>
          <p:nvPr>
            <p:ph type="sldNum" sz="quarter" idx="12"/>
          </p:nvPr>
        </p:nvSpPr>
        <p:spPr/>
        <p:txBody>
          <a:bodyPr/>
          <a:lstStyle/>
          <a:p>
            <a:pPr>
              <a:defRPr/>
            </a:pPr>
            <a:fld id="{D2CD09C5-75E1-4379-83E0-879119D51412}" type="slidenum">
              <a:rPr lang="zh-CN" altLang="en-US" smtClean="0">
                <a:solidFill>
                  <a:srgbClr val="464653"/>
                </a:solidFill>
              </a:rPr>
              <a:pPr>
                <a:defRPr/>
              </a:pPr>
              <a:t>9</a:t>
            </a:fld>
            <a:endParaRPr lang="zh-CN" altLang="en-US" dirty="0">
              <a:solidFill>
                <a:srgbClr val="464653"/>
              </a:solidFill>
            </a:endParaRPr>
          </a:p>
        </p:txBody>
      </p:sp>
      <p:grpSp>
        <p:nvGrpSpPr>
          <p:cNvPr id="5" name="组合 4">
            <a:extLst>
              <a:ext uri="{FF2B5EF4-FFF2-40B4-BE49-F238E27FC236}">
                <a16:creationId xmlns:a16="http://schemas.microsoft.com/office/drawing/2014/main" xmlns="" id="{827ED0C6-B9E3-3B4F-B9DC-ACE4183CBFAB}"/>
              </a:ext>
            </a:extLst>
          </p:cNvPr>
          <p:cNvGrpSpPr/>
          <p:nvPr/>
        </p:nvGrpSpPr>
        <p:grpSpPr>
          <a:xfrm>
            <a:off x="8908109" y="0"/>
            <a:ext cx="3061973" cy="6753898"/>
            <a:chOff x="8432621" y="134112"/>
            <a:chExt cx="3061973" cy="6753898"/>
          </a:xfrm>
        </p:grpSpPr>
        <p:pic>
          <p:nvPicPr>
            <p:cNvPr id="6" name="图片 5">
              <a:extLst>
                <a:ext uri="{FF2B5EF4-FFF2-40B4-BE49-F238E27FC236}">
                  <a16:creationId xmlns:a16="http://schemas.microsoft.com/office/drawing/2014/main" xmlns="" id="{FDDD86DB-A8DC-5647-921A-383BCBBE0E1C}"/>
                </a:ext>
              </a:extLst>
            </p:cNvPr>
            <p:cNvPicPr>
              <a:picLocks noChangeAspect="1"/>
            </p:cNvPicPr>
            <p:nvPr/>
          </p:nvPicPr>
          <p:blipFill rotWithShape="1">
            <a:blip r:embed="rId3"/>
            <a:srcRect l="1863" t="626" r="3067" b="516"/>
            <a:stretch/>
          </p:blipFill>
          <p:spPr>
            <a:xfrm>
              <a:off x="9052951" y="134112"/>
              <a:ext cx="2441643" cy="6753898"/>
            </a:xfrm>
            <a:prstGeom prst="rect">
              <a:avLst/>
            </a:prstGeom>
          </p:spPr>
        </p:pic>
        <p:sp>
          <p:nvSpPr>
            <p:cNvPr id="7" name="矩形 6">
              <a:extLst>
                <a:ext uri="{FF2B5EF4-FFF2-40B4-BE49-F238E27FC236}">
                  <a16:creationId xmlns:a16="http://schemas.microsoft.com/office/drawing/2014/main" xmlns="" id="{F8BAFB43-4F12-6547-B387-5DBB55E510C2}"/>
                </a:ext>
              </a:extLst>
            </p:cNvPr>
            <p:cNvSpPr/>
            <p:nvPr/>
          </p:nvSpPr>
          <p:spPr>
            <a:xfrm>
              <a:off x="9052951" y="463296"/>
              <a:ext cx="2441643" cy="5266944"/>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04C8BEA2-C357-6E4C-A416-5CAD750F91AA}"/>
                    </a:ext>
                  </a:extLst>
                </p:cNvPr>
                <p:cNvSpPr txBox="1"/>
                <p:nvPr/>
              </p:nvSpPr>
              <p:spPr>
                <a:xfrm>
                  <a:off x="8432621" y="5360908"/>
                  <a:ext cx="641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rgbClr val="C00000"/>
                                </a:solidFill>
                                <a:latin typeface="Cambria Math" panose="02040503050406030204" pitchFamily="18" charset="0"/>
                              </a:rPr>
                            </m:ctrlPr>
                          </m:sSubPr>
                          <m:e>
                            <m:r>
                              <a:rPr kumimoji="1" lang="en-US" altLang="zh-CN" sz="2400" b="1" i="1" smtClean="0">
                                <a:solidFill>
                                  <a:srgbClr val="C00000"/>
                                </a:solidFill>
                                <a:latin typeface="Cambria Math" panose="02040503050406030204" pitchFamily="18" charset="0"/>
                                <a:ea typeface="Cambria Math" panose="02040503050406030204" pitchFamily="18" charset="0"/>
                              </a:rPr>
                              <m:t>∆</m:t>
                            </m:r>
                          </m:e>
                          <m:sub>
                            <m:r>
                              <a:rPr kumimoji="1" lang="en-US" altLang="zh-CN" sz="2400" b="1" i="1" smtClean="0">
                                <a:solidFill>
                                  <a:srgbClr val="C00000"/>
                                </a:solidFill>
                                <a:latin typeface="Cambria Math" panose="02040503050406030204" pitchFamily="18" charset="0"/>
                              </a:rPr>
                              <m:t>𝒐𝒖𝒕</m:t>
                            </m:r>
                          </m:sub>
                        </m:sSub>
                      </m:oMath>
                    </m:oMathPara>
                  </a14:m>
                  <a:endParaRPr kumimoji="1" lang="zh-CN" altLang="en-US" sz="2400" b="1" dirty="0">
                    <a:solidFill>
                      <a:srgbClr val="C00000"/>
                    </a:solidFill>
                  </a:endParaRPr>
                </a:p>
              </p:txBody>
            </p:sp>
          </mc:Choice>
          <mc:Fallback xmlns="">
            <p:sp>
              <p:nvSpPr>
                <p:cNvPr id="10" name="文本框 9">
                  <a:extLst>
                    <a:ext uri="{FF2B5EF4-FFF2-40B4-BE49-F238E27FC236}">
                      <a16:creationId xmlns:a16="http://schemas.microsoft.com/office/drawing/2014/main" id="{8B0D0CFD-3A36-5A48-843B-5B58A528EECB}"/>
                    </a:ext>
                  </a:extLst>
                </p:cNvPr>
                <p:cNvSpPr txBox="1">
                  <a:spLocks noRot="1" noChangeAspect="1" noMove="1" noResize="1" noEditPoints="1" noAdjustHandles="1" noChangeArrowheads="1" noChangeShapeType="1" noTextEdit="1"/>
                </p:cNvSpPr>
                <p:nvPr/>
              </p:nvSpPr>
              <p:spPr>
                <a:xfrm>
                  <a:off x="8432621" y="5360908"/>
                  <a:ext cx="641138" cy="369332"/>
                </a:xfrm>
                <a:prstGeom prst="rect">
                  <a:avLst/>
                </a:prstGeom>
                <a:blipFill>
                  <a:blip r:embed="rId6"/>
                  <a:stretch>
                    <a:fillRect l="-7843" r="-1961" b="-13333"/>
                  </a:stretch>
                </a:blipFill>
              </p:spPr>
              <p:txBody>
                <a:bodyPr/>
                <a:lstStyle/>
                <a:p>
                  <a:r>
                    <a:rPr lang="zh-CN" altLang="en-US">
                      <a:noFill/>
                    </a:rPr>
                    <a:t> </a:t>
                  </a:r>
                </a:p>
              </p:txBody>
            </p:sp>
          </mc:Fallback>
        </mc:AlternateContent>
      </p:grpSp>
      <p:sp>
        <p:nvSpPr>
          <p:cNvPr id="9" name="矩形 8">
            <a:extLst>
              <a:ext uri="{FF2B5EF4-FFF2-40B4-BE49-F238E27FC236}">
                <a16:creationId xmlns:a16="http://schemas.microsoft.com/office/drawing/2014/main" xmlns="" id="{A0FC8B69-93E3-EB44-A5C4-4123F8E7DCAF}"/>
              </a:ext>
            </a:extLst>
          </p:cNvPr>
          <p:cNvSpPr/>
          <p:nvPr/>
        </p:nvSpPr>
        <p:spPr>
          <a:xfrm>
            <a:off x="9535707" y="5275007"/>
            <a:ext cx="2236510" cy="461665"/>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0</a:t>
            </a:r>
            <a:r>
              <a:rPr lang="zh-CN" altLang="en-US" sz="2400" b="0" cap="none" spc="0" dirty="0">
                <a:ln w="0"/>
                <a:solidFill>
                  <a:schemeClr val="tx1"/>
                </a:solidFill>
                <a:effectLst>
                  <a:outerShdw blurRad="38100" dist="19050" dir="2700000" algn="tl" rotWithShape="0">
                    <a:schemeClr val="dk1">
                      <a:alpha val="40000"/>
                    </a:schemeClr>
                  </a:outerShdw>
                </a:effectLst>
              </a:rPr>
              <a:t>      </a:t>
            </a:r>
            <a:r>
              <a:rPr lang="en-US" altLang="zh-CN" sz="2400" dirty="0">
                <a:ln w="0"/>
                <a:effectLst>
                  <a:outerShdw blurRad="38100" dist="19050" dir="2700000" algn="tl" rotWithShape="0">
                    <a:schemeClr val="dk1">
                      <a:alpha val="40000"/>
                    </a:schemeClr>
                  </a:outerShdw>
                </a:effectLst>
              </a:rPr>
              <a:t>0</a:t>
            </a:r>
            <a:r>
              <a:rPr lang="zh-CN" altLang="en-US" sz="2400" dirty="0">
                <a:ln w="0"/>
                <a:effectLst>
                  <a:outerShdw blurRad="38100" dist="19050" dir="2700000" algn="tl" rotWithShape="0">
                    <a:schemeClr val="dk1">
                      <a:alpha val="40000"/>
                    </a:schemeClr>
                  </a:outerShdw>
                </a:effectLst>
              </a:rPr>
              <a:t>      </a:t>
            </a:r>
            <a:r>
              <a:rPr lang="en-US" altLang="zh-CN" sz="2400" dirty="0">
                <a:ln w="0"/>
                <a:effectLst>
                  <a:outerShdw blurRad="38100" dist="19050" dir="2700000" algn="tl" rotWithShape="0">
                    <a:schemeClr val="dk1">
                      <a:alpha val="40000"/>
                    </a:schemeClr>
                  </a:outerShdw>
                </a:effectLst>
              </a:rPr>
              <a:t>2</a:t>
            </a:r>
            <a:r>
              <a:rPr lang="zh-CN" altLang="en-US" sz="2400" b="0" cap="none" spc="0" dirty="0">
                <a:ln w="0"/>
                <a:solidFill>
                  <a:schemeClr val="tx1"/>
                </a:solidFill>
                <a:effectLst>
                  <a:outerShdw blurRad="38100" dist="19050" dir="2700000" algn="tl" rotWithShape="0">
                    <a:schemeClr val="dk1">
                      <a:alpha val="40000"/>
                    </a:schemeClr>
                  </a:outerShdw>
                </a:effectLst>
              </a:rPr>
              <a:t>      </a:t>
            </a:r>
            <a:r>
              <a:rPr lang="en-US" altLang="zh-CN" sz="2400" b="0" cap="none" spc="0" dirty="0">
                <a:ln w="0"/>
                <a:solidFill>
                  <a:schemeClr val="tx1"/>
                </a:solidFill>
                <a:effectLst>
                  <a:outerShdw blurRad="38100" dist="19050" dir="2700000" algn="tl" rotWithShape="0">
                    <a:schemeClr val="dk1">
                      <a:alpha val="40000"/>
                    </a:schemeClr>
                  </a:outerShdw>
                </a:effectLst>
              </a:rPr>
              <a:t>0</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xmlns="" id="{13C56FF8-A4B3-6844-863D-B7CE7D172C95}"/>
              </a:ext>
            </a:extLst>
          </p:cNvPr>
          <p:cNvSpPr/>
          <p:nvPr/>
        </p:nvSpPr>
        <p:spPr>
          <a:xfrm>
            <a:off x="10846090" y="5280232"/>
            <a:ext cx="438912" cy="1411115"/>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67C14EE1-8FCC-3B4D-9A38-FECC58B7AB59}"/>
                  </a:ext>
                </a:extLst>
              </p:cNvPr>
              <p:cNvSpPr/>
              <p:nvPr/>
            </p:nvSpPr>
            <p:spPr>
              <a:xfrm>
                <a:off x="9344656" y="6062607"/>
                <a:ext cx="2736390" cy="477888"/>
              </a:xfrm>
              <a:prstGeom prst="rect">
                <a:avLst/>
              </a:prstGeom>
              <a:noFill/>
            </p:spPr>
            <p:txBody>
              <a:bodyPr wrap="none" lIns="91440" tIns="45720" rIns="91440" bIns="45720">
                <a:spAutoFit/>
              </a:bodyPr>
              <a:lstStyle/>
              <a:p>
                <a:pPr algn="ctr"/>
                <a14:m>
                  <m:oMath xmlns:m="http://schemas.openxmlformats.org/officeDocument/2006/math">
                    <m:sSub>
                      <m:sSubPr>
                        <m:ctrlP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𝑘</m:t>
                        </m:r>
                      </m:e>
                      <m:sub>
                        <m: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5,0</m:t>
                        </m:r>
                      </m:sub>
                    </m:sSub>
                  </m:oMath>
                </a14:m>
                <a:r>
                  <a:rPr lang="zh-CN" altLang="en-US" sz="2400" b="0" cap="none" spc="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sz="2400" i="1">
                            <a:ln w="0"/>
                            <a:effectLst>
                              <a:outerShdw blurRad="38100" dist="19050" dir="2700000" algn="tl" rotWithShape="0">
                                <a:schemeClr val="dk1">
                                  <a:alpha val="40000"/>
                                </a:schemeClr>
                              </a:outerShdw>
                            </a:effectLst>
                            <a:latin typeface="Cambria Math" panose="02040503050406030204" pitchFamily="18" charset="0"/>
                          </a:rPr>
                          <m:t>5,</m:t>
                        </m:r>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1</m:t>
                        </m:r>
                      </m:sub>
                    </m:sSub>
                  </m:oMath>
                </a14:m>
                <a:r>
                  <a:rPr lang="zh-CN" altLang="en-US" sz="2400" dirty="0">
                    <a:ln w="0"/>
                    <a:effectLst>
                      <a:outerShdw blurRad="38100" dist="19050" dir="2700000" algn="tl" rotWithShape="0">
                        <a:schemeClr val="dk1">
                          <a:alpha val="40000"/>
                        </a:schemeClr>
                      </a:outerShdw>
                    </a:effectLst>
                  </a:rPr>
                  <a:t>    </a:t>
                </a:r>
                <a14:m>
                  <m:oMath xmlns:m="http://schemas.openxmlformats.org/officeDocument/2006/math">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sz="2400" i="1">
                            <a:ln w="0"/>
                            <a:effectLst>
                              <a:outerShdw blurRad="38100" dist="19050" dir="2700000" algn="tl" rotWithShape="0">
                                <a:schemeClr val="dk1">
                                  <a:alpha val="40000"/>
                                </a:schemeClr>
                              </a:outerShdw>
                            </a:effectLst>
                            <a:latin typeface="Cambria Math" panose="02040503050406030204" pitchFamily="18" charset="0"/>
                          </a:rPr>
                          <m:t>5,</m:t>
                        </m:r>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2</m:t>
                        </m:r>
                      </m:sub>
                    </m:sSub>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zh-CN" altLang="en-US" sz="2400" b="0" i="1" smtClean="0">
                            <a:ln w="0"/>
                            <a:effectLst>
                              <a:outerShdw blurRad="38100" dist="19050" dir="2700000" algn="tl" rotWithShape="0">
                                <a:schemeClr val="dk1">
                                  <a:alpha val="40000"/>
                                </a:schemeClr>
                              </a:outerShdw>
                            </a:effectLst>
                            <a:latin typeface="Cambria Math" panose="02040503050406030204" pitchFamily="18" charset="0"/>
                          </a:rPr>
                          <m:t>  </m:t>
                        </m:r>
                        <m:r>
                          <a:rPr lang="en-US" altLang="zh-CN" sz="2400" i="1">
                            <a:ln w="0"/>
                            <a:effectLst>
                              <a:outerShdw blurRad="38100" dist="19050" dir="2700000" algn="tl" rotWithShape="0">
                                <a:schemeClr val="dk1">
                                  <a:alpha val="40000"/>
                                </a:schemeClr>
                              </a:outerShdw>
                            </a:effectLst>
                            <a:latin typeface="Cambria Math" panose="02040503050406030204" pitchFamily="18" charset="0"/>
                          </a:rPr>
                          <m:t>𝑘</m:t>
                        </m:r>
                      </m:e>
                      <m:sub>
                        <m:r>
                          <a:rPr lang="en-US" altLang="zh-CN" sz="2400" i="1">
                            <a:ln w="0"/>
                            <a:effectLst>
                              <a:outerShdw blurRad="38100" dist="19050" dir="2700000" algn="tl" rotWithShape="0">
                                <a:schemeClr val="dk1">
                                  <a:alpha val="40000"/>
                                </a:schemeClr>
                              </a:outerShdw>
                            </a:effectLst>
                            <a:latin typeface="Cambria Math" panose="02040503050406030204" pitchFamily="18" charset="0"/>
                          </a:rPr>
                          <m:t>5,</m:t>
                        </m:r>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3</m:t>
                        </m:r>
                      </m:sub>
                    </m:sSub>
                  </m:oMath>
                </a14:m>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11" name="矩形 10">
                <a:extLst>
                  <a:ext uri="{FF2B5EF4-FFF2-40B4-BE49-F238E27FC236}">
                    <a16:creationId xmlns:a16="http://schemas.microsoft.com/office/drawing/2014/main" id="{67C14EE1-8FCC-3B4D-9A38-FECC58B7AB59}"/>
                  </a:ext>
                </a:extLst>
              </p:cNvPr>
              <p:cNvSpPr>
                <a:spLocks noRot="1" noChangeAspect="1" noMove="1" noResize="1" noEditPoints="1" noAdjustHandles="1" noChangeArrowheads="1" noChangeShapeType="1" noTextEdit="1"/>
              </p:cNvSpPr>
              <p:nvPr/>
            </p:nvSpPr>
            <p:spPr>
              <a:xfrm>
                <a:off x="9344656" y="6062607"/>
                <a:ext cx="2736390" cy="477888"/>
              </a:xfrm>
              <a:prstGeom prst="rect">
                <a:avLst/>
              </a:prstGeom>
              <a:blipFill>
                <a:blip r:embed="rId7"/>
                <a:stretch>
                  <a:fillRect l="-463" b="-205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AABB2837-BD23-7F43-9261-F072B81FB514}"/>
                  </a:ext>
                </a:extLst>
              </p:cNvPr>
              <p:cNvSpPr/>
              <p:nvPr/>
            </p:nvSpPr>
            <p:spPr>
              <a:xfrm>
                <a:off x="9446576" y="6301551"/>
                <a:ext cx="2532553" cy="461665"/>
              </a:xfrm>
              <a:prstGeom prst="rect">
                <a:avLst/>
              </a:prstGeom>
              <a:noFill/>
            </p:spPr>
            <p:txBody>
              <a:bodyPr wrap="none" lIns="91440" tIns="45720" rIns="91440" bIns="45720">
                <a:spAutoFit/>
              </a:bodyPr>
              <a:lstStyle/>
              <a:p>
                <a:pPr algn="ctr"/>
                <a14:m>
                  <m:oMath xmlns:m="http://schemas.openxmlformats.org/officeDocument/2006/math">
                    <m:sSub>
                      <m:sSubPr>
                        <m:ctrlP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m:t>
                        </m:r>
                      </m:e>
                      <m:sub>
                        <m:r>
                          <a:rPr lang="en-US" altLang="zh-CN"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0</m:t>
                        </m:r>
                      </m:sub>
                    </m:sSub>
                  </m:oMath>
                </a14:m>
                <a:r>
                  <a:rPr lang="zh-CN" altLang="en-US" sz="2400" b="0" cap="none" spc="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𝑐</m:t>
                        </m:r>
                      </m:e>
                      <m:sub>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1</m:t>
                        </m:r>
                      </m:sub>
                    </m:sSub>
                  </m:oMath>
                </a14:m>
                <a:r>
                  <a:rPr lang="zh-CN" altLang="en-US" sz="2400" dirty="0">
                    <a:ln w="0"/>
                    <a:effectLst>
                      <a:outerShdw blurRad="38100" dist="19050" dir="2700000" algn="tl" rotWithShape="0">
                        <a:schemeClr val="dk1">
                          <a:alpha val="40000"/>
                        </a:schemeClr>
                      </a:outerShdw>
                    </a:effectLst>
                  </a:rPr>
                  <a:t>      </a:t>
                </a:r>
                <a14:m>
                  <m:oMath xmlns:m="http://schemas.openxmlformats.org/officeDocument/2006/math">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𝑐</m:t>
                        </m:r>
                      </m:e>
                      <m:sub>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2</m:t>
                        </m:r>
                      </m:sub>
                    </m:sSub>
                    <m:sSub>
                      <m:sSubPr>
                        <m:ctrlPr>
                          <a:rPr lang="en-US" altLang="zh-CN" sz="2400" i="1">
                            <a:ln w="0"/>
                            <a:effectLst>
                              <a:outerShdw blurRad="38100" dist="19050" dir="2700000" algn="tl" rotWithShape="0">
                                <a:schemeClr val="dk1">
                                  <a:alpha val="40000"/>
                                </a:schemeClr>
                              </a:outerShdw>
                            </a:effectLst>
                            <a:latin typeface="Cambria Math" panose="02040503050406030204" pitchFamily="18" charset="0"/>
                          </a:rPr>
                        </m:ctrlPr>
                      </m:sSubPr>
                      <m:e>
                        <m:r>
                          <a:rPr lang="zh-CN" altLang="en-US" sz="2400" b="0" i="1" smtClean="0">
                            <a:ln w="0"/>
                            <a:effectLst>
                              <a:outerShdw blurRad="38100" dist="19050" dir="2700000" algn="tl" rotWithShape="0">
                                <a:schemeClr val="dk1">
                                  <a:alpha val="40000"/>
                                </a:schemeClr>
                              </a:outerShdw>
                            </a:effectLst>
                            <a:latin typeface="Cambria Math" panose="02040503050406030204" pitchFamily="18" charset="0"/>
                          </a:rPr>
                          <m:t>      </m:t>
                        </m:r>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𝑐</m:t>
                        </m:r>
                      </m:e>
                      <m:sub>
                        <m:r>
                          <a:rPr lang="en-US" altLang="zh-CN" sz="2400" b="0" i="1" smtClean="0">
                            <a:ln w="0"/>
                            <a:effectLst>
                              <a:outerShdw blurRad="38100" dist="19050" dir="2700000" algn="tl" rotWithShape="0">
                                <a:schemeClr val="dk1">
                                  <a:alpha val="40000"/>
                                </a:schemeClr>
                              </a:outerShdw>
                            </a:effectLst>
                            <a:latin typeface="Cambria Math" panose="02040503050406030204" pitchFamily="18" charset="0"/>
                          </a:rPr>
                          <m:t>3</m:t>
                        </m:r>
                      </m:sub>
                    </m:sSub>
                  </m:oMath>
                </a14:m>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12" name="矩形 11">
                <a:extLst>
                  <a:ext uri="{FF2B5EF4-FFF2-40B4-BE49-F238E27FC236}">
                    <a16:creationId xmlns:a16="http://schemas.microsoft.com/office/drawing/2014/main" id="{AABB2837-BD23-7F43-9261-F072B81FB514}"/>
                  </a:ext>
                </a:extLst>
              </p:cNvPr>
              <p:cNvSpPr>
                <a:spLocks noRot="1" noChangeAspect="1" noMove="1" noResize="1" noEditPoints="1" noAdjustHandles="1" noChangeArrowheads="1" noChangeShapeType="1" noTextEdit="1"/>
              </p:cNvSpPr>
              <p:nvPr/>
            </p:nvSpPr>
            <p:spPr>
              <a:xfrm>
                <a:off x="9446576" y="6301551"/>
                <a:ext cx="2532553" cy="461665"/>
              </a:xfrm>
              <a:prstGeom prst="rect">
                <a:avLst/>
              </a:prstGeom>
              <a:blipFill>
                <a:blip r:embed="rId8"/>
                <a:stretch>
                  <a:fillRect b="-236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766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blinds(horizontal)">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blinds(horizontal)">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blinds(horizontal)">
                                      <p:cBhvr>
                                        <p:cTn id="32" dur="500"/>
                                        <p:tgtEl>
                                          <p:spTgt spid="3">
                                            <p:txEl>
                                              <p:pRg st="2" end="2"/>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blinds(horizontal)">
                                      <p:cBhvr>
                                        <p:cTn id="35" dur="500"/>
                                        <p:tgtEl>
                                          <p:spTgt spid="3">
                                            <p:txEl>
                                              <p:pRg st="3" end="3"/>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blinds(horizontal)">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blinds(horizontal)">
                                      <p:cBhvr>
                                        <p:cTn id="43" dur="500"/>
                                        <p:tgtEl>
                                          <p:spTgt spid="3">
                                            <p:txEl>
                                              <p:pRg st="5" end="5"/>
                                            </p:txEl>
                                          </p:spTgt>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blinds(horizontal)">
                                      <p:cBhvr>
                                        <p:cTn id="4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
  <TotalTime>14245</TotalTime>
  <Words>1322</Words>
  <Application>Microsoft Office PowerPoint</Application>
  <PresentationFormat>宽屏</PresentationFormat>
  <Paragraphs>248</Paragraphs>
  <Slides>23</Slides>
  <Notes>14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7" baseType="lpstr">
      <vt:lpstr>等线</vt:lpstr>
      <vt:lpstr>方正姚体</vt:lpstr>
      <vt:lpstr>宋体</vt:lpstr>
      <vt:lpstr>Arial</vt:lpstr>
      <vt:lpstr>Calibri</vt:lpstr>
      <vt:lpstr>Cambria</vt:lpstr>
      <vt:lpstr>Cambria Math</vt:lpstr>
      <vt:lpstr>Rockwell</vt:lpstr>
      <vt:lpstr>Rockwell Condensed</vt:lpstr>
      <vt:lpstr>Rockwell Extra Bold</vt:lpstr>
      <vt:lpstr>Times New Roman</vt:lpstr>
      <vt:lpstr>Wingdings</vt:lpstr>
      <vt:lpstr>木活字</vt:lpstr>
      <vt:lpstr>Equation</vt:lpstr>
      <vt:lpstr>密码分析学  差分分析</vt:lpstr>
      <vt:lpstr>回顾：采样——选择明文</vt:lpstr>
      <vt:lpstr>正确对和错误对对密钥计数的影响</vt:lpstr>
      <vt:lpstr>教学目标</vt:lpstr>
      <vt:lpstr>去噪</vt:lpstr>
      <vt:lpstr>  去噪</vt:lpstr>
      <vt:lpstr>CipherFour密文差分：实验结果</vt:lpstr>
      <vt:lpstr>去噪——过滤错误对</vt:lpstr>
      <vt:lpstr>缩减到5轮的CipherFour算法的密钥恢复攻击</vt:lpstr>
      <vt:lpstr>有关S盒的方程求解-1</vt:lpstr>
      <vt:lpstr>有关S盒的方程求解-1(举例)</vt:lpstr>
      <vt:lpstr>有关S盒的方程求解-2</vt:lpstr>
      <vt:lpstr>有关S盒的方程求解-2（举例）</vt:lpstr>
      <vt:lpstr>成功率</vt:lpstr>
      <vt:lpstr>成功率</vt:lpstr>
      <vt:lpstr>差分分析的成功率和明文量的计算公式</vt:lpstr>
      <vt:lpstr>PowerPoint 演示文稿</vt:lpstr>
      <vt:lpstr>信噪比</vt:lpstr>
      <vt:lpstr>信噪比（例子）</vt:lpstr>
      <vt:lpstr>缩减到5轮的CipherFour算法的密钥恢复攻击</vt:lpstr>
      <vt:lpstr>复杂度</vt:lpstr>
      <vt:lpstr>备注</vt:lpstr>
      <vt:lpstr>小结</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Windows 用户</cp:lastModifiedBy>
  <cp:revision>327</cp:revision>
  <dcterms:created xsi:type="dcterms:W3CDTF">2020-06-15T02:07:14Z</dcterms:created>
  <dcterms:modified xsi:type="dcterms:W3CDTF">2022-09-15T13:26:41Z</dcterms:modified>
</cp:coreProperties>
</file>